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3"/>
    <p:sldId id="451" r:id="rId5"/>
    <p:sldId id="261" r:id="rId6"/>
    <p:sldId id="332" r:id="rId7"/>
    <p:sldId id="333" r:id="rId8"/>
    <p:sldId id="334" r:id="rId9"/>
    <p:sldId id="335" r:id="rId10"/>
    <p:sldId id="314" r:id="rId11"/>
    <p:sldId id="331" r:id="rId12"/>
    <p:sldId id="265" r:id="rId13"/>
    <p:sldId id="278" r:id="rId14"/>
    <p:sldId id="392" r:id="rId15"/>
    <p:sldId id="279" r:id="rId16"/>
    <p:sldId id="567" r:id="rId17"/>
    <p:sldId id="587" r:id="rId18"/>
    <p:sldId id="391" r:id="rId19"/>
    <p:sldId id="448" r:id="rId20"/>
    <p:sldId id="450" r:id="rId21"/>
    <p:sldId id="396" r:id="rId22"/>
    <p:sldId id="395" r:id="rId23"/>
    <p:sldId id="271" r:id="rId24"/>
    <p:sldId id="513" r:id="rId25"/>
    <p:sldId id="514" r:id="rId26"/>
    <p:sldId id="515" r:id="rId27"/>
    <p:sldId id="516" r:id="rId28"/>
    <p:sldId id="517" r:id="rId29"/>
    <p:sldId id="518" r:id="rId30"/>
    <p:sldId id="519" r:id="rId31"/>
    <p:sldId id="520" r:id="rId32"/>
    <p:sldId id="521" r:id="rId33"/>
    <p:sldId id="522" r:id="rId34"/>
    <p:sldId id="523" r:id="rId35"/>
    <p:sldId id="524" r:id="rId36"/>
    <p:sldId id="525" r:id="rId37"/>
    <p:sldId id="529" r:id="rId38"/>
    <p:sldId id="526" r:id="rId39"/>
    <p:sldId id="527" r:id="rId40"/>
    <p:sldId id="528" r:id="rId41"/>
    <p:sldId id="530" r:id="rId42"/>
    <p:sldId id="531" r:id="rId43"/>
    <p:sldId id="272" r:id="rId44"/>
    <p:sldId id="569" r:id="rId45"/>
    <p:sldId id="570" r:id="rId46"/>
    <p:sldId id="571" r:id="rId47"/>
    <p:sldId id="572" r:id="rId48"/>
    <p:sldId id="573" r:id="rId49"/>
    <p:sldId id="574" r:id="rId50"/>
    <p:sldId id="575" r:id="rId51"/>
    <p:sldId id="576" r:id="rId52"/>
    <p:sldId id="577" r:id="rId53"/>
    <p:sldId id="578" r:id="rId54"/>
    <p:sldId id="579" r:id="rId55"/>
    <p:sldId id="580" r:id="rId56"/>
    <p:sldId id="581" r:id="rId57"/>
    <p:sldId id="582" r:id="rId58"/>
    <p:sldId id="583" r:id="rId59"/>
    <p:sldId id="584" r:id="rId60"/>
    <p:sldId id="585" r:id="rId61"/>
    <p:sldId id="586" r:id="rId62"/>
    <p:sldId id="273" r:id="rId63"/>
    <p:sldId id="560" r:id="rId64"/>
    <p:sldId id="561" r:id="rId65"/>
    <p:sldId id="562" r:id="rId66"/>
    <p:sldId id="563" r:id="rId67"/>
    <p:sldId id="564" r:id="rId68"/>
    <p:sldId id="565" r:id="rId69"/>
    <p:sldId id="566" r:id="rId70"/>
    <p:sldId id="459" r:id="rId7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DBC"/>
    <a:srgbClr val="3BB7A8"/>
    <a:srgbClr val="339F92"/>
    <a:srgbClr val="6D6D6D"/>
    <a:srgbClr val="5D6063"/>
    <a:srgbClr val="6C6F7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2" autoAdjust="0"/>
    <p:restoredTop sz="91244" autoAdjust="0"/>
  </p:normalViewPr>
  <p:slideViewPr>
    <p:cSldViewPr snapToGrid="0">
      <p:cViewPr varScale="1">
        <p:scale>
          <a:sx n="99" d="100"/>
          <a:sy n="99" d="100"/>
        </p:scale>
        <p:origin x="27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52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AF574-9E5E-4479-A694-7B0504769A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模板来自于 </a:t>
            </a:r>
            <a:r>
              <a:rPr lang="en-US" altLang="zh-CN" dirty="0" smtClean="0"/>
              <a:t>http://docer.mysoeasy.com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itchFamily="34" charset="0"/>
      <a:buNone/>
      <a:defRPr sz="1400" kern="1200" baseline="0">
        <a:solidFill>
          <a:srgbClr val="FF0000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r>
              <a:rPr lang="zh-CN" altLang="en-US" dirty="0" smtClean="0"/>
              <a:t>经常外出旅游，对当地又不熟，想找个人问问当地的情况，并且更加了解当地民风民俗；经常出差，住够了酒店，酒店价格偏贵；对于另外一些人，家里有空闲的房间，这时如果有这样一个平台，有人发布自己家的房子，提供给其他用户，不仅可以获取一定的收益，还能接待五湖四海的朋友；想找满意的房子，不仅实惠舒适，说不定还能交到不错的朋友。其实这就是类似</a:t>
            </a:r>
            <a:r>
              <a:rPr lang="en-US" altLang="zh-CN" dirty="0" smtClean="0"/>
              <a:t>Uber</a:t>
            </a:r>
            <a:r>
              <a:rPr lang="zh-CN" altLang="en-US" dirty="0" smtClean="0"/>
              <a:t>，共享经济，共享空间。</a:t>
            </a:r>
            <a:r>
              <a:rPr lang="zh-CN" altLang="en-US" dirty="0" smtClean="0">
                <a:sym typeface="+mn-ea"/>
              </a:rPr>
              <a:t>将闲置资源实现最大限度的利用。</a:t>
            </a:r>
            <a:endParaRPr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3991" y="0"/>
            <a:ext cx="9144000" cy="6858000"/>
          </a:xfrm>
          <a:prstGeom prst="rect">
            <a:avLst/>
          </a:prstGeom>
          <a:pattFill prst="dotGrid">
            <a:fgClr>
              <a:schemeClr val="bg1"/>
            </a:fgClr>
            <a:bgClr>
              <a:srgbClr val="F3F3F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952501"/>
            <a:ext cx="9144000" cy="5003800"/>
          </a:xfrm>
          <a:prstGeom prst="rect">
            <a:avLst/>
          </a:prstGeom>
          <a:solidFill>
            <a:srgbClr val="3BB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CE2-CEAD-46BB-861E-7D62265DC969}" type="slidenum">
              <a:rPr lang="zh-CN" altLang="en-US" smtClean="0"/>
            </a:fld>
            <a:endParaRPr lang="zh-CN" altLang="en-US"/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4219576" y="4008490"/>
            <a:ext cx="4457700" cy="467211"/>
          </a:xfrm>
          <a:noFill/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effectLst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单击此处添加您的副标题</a:t>
            </a:r>
            <a:endParaRPr lang="zh-CN" altLang="en-US" dirty="0" smtClean="0"/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4191000" y="2209800"/>
            <a:ext cx="4457700" cy="138220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200" b="1" kern="1000" baseline="0">
                <a:solidFill>
                  <a:schemeClr val="bg1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单击此处添加您的标题文字</a:t>
            </a:r>
            <a:endParaRPr lang="zh-CN" altLang="en-US" dirty="0"/>
          </a:p>
        </p:txBody>
      </p:sp>
      <p:sp>
        <p:nvSpPr>
          <p:cNvPr id="9" name="任意多边形 8"/>
          <p:cNvSpPr/>
          <p:nvPr/>
        </p:nvSpPr>
        <p:spPr>
          <a:xfrm>
            <a:off x="-12700" y="1828799"/>
            <a:ext cx="9147175" cy="3273425"/>
          </a:xfrm>
          <a:custGeom>
            <a:avLst/>
            <a:gdLst>
              <a:gd name="connsiteX0" fmla="*/ 0 w 9144000"/>
              <a:gd name="connsiteY0" fmla="*/ 2044700 h 3200400"/>
              <a:gd name="connsiteX1" fmla="*/ 1816100 w 9144000"/>
              <a:gd name="connsiteY1" fmla="*/ 2044700 h 3200400"/>
              <a:gd name="connsiteX2" fmla="*/ 2082800 w 9144000"/>
              <a:gd name="connsiteY2" fmla="*/ 1612900 h 3200400"/>
              <a:gd name="connsiteX3" fmla="*/ 2628900 w 9144000"/>
              <a:gd name="connsiteY3" fmla="*/ 3200400 h 3200400"/>
              <a:gd name="connsiteX4" fmla="*/ 4013200 w 9144000"/>
              <a:gd name="connsiteY4" fmla="*/ 0 h 3200400"/>
              <a:gd name="connsiteX5" fmla="*/ 4203700 w 9144000"/>
              <a:gd name="connsiteY5" fmla="*/ 2070100 h 3200400"/>
              <a:gd name="connsiteX6" fmla="*/ 9144000 w 9144000"/>
              <a:gd name="connsiteY6" fmla="*/ 2070100 h 3200400"/>
              <a:gd name="connsiteX0-1" fmla="*/ 0 w 9144000"/>
              <a:gd name="connsiteY0-2" fmla="*/ 2044700 h 3200400"/>
              <a:gd name="connsiteX1-3" fmla="*/ 1816100 w 9144000"/>
              <a:gd name="connsiteY1-4" fmla="*/ 2044700 h 3200400"/>
              <a:gd name="connsiteX2-5" fmla="*/ 2120900 w 9144000"/>
              <a:gd name="connsiteY2-6" fmla="*/ 1155700 h 3200400"/>
              <a:gd name="connsiteX3-7" fmla="*/ 2628900 w 9144000"/>
              <a:gd name="connsiteY3-8" fmla="*/ 3200400 h 3200400"/>
              <a:gd name="connsiteX4-9" fmla="*/ 4013200 w 9144000"/>
              <a:gd name="connsiteY4-10" fmla="*/ 0 h 3200400"/>
              <a:gd name="connsiteX5-11" fmla="*/ 4203700 w 9144000"/>
              <a:gd name="connsiteY5-12" fmla="*/ 2070100 h 3200400"/>
              <a:gd name="connsiteX6-13" fmla="*/ 9144000 w 9144000"/>
              <a:gd name="connsiteY6-14" fmla="*/ 2070100 h 3200400"/>
              <a:gd name="connsiteX0-15" fmla="*/ 0 w 9144000"/>
              <a:gd name="connsiteY0-16" fmla="*/ 2044700 h 3200400"/>
              <a:gd name="connsiteX1-17" fmla="*/ 1816100 w 9144000"/>
              <a:gd name="connsiteY1-18" fmla="*/ 2044700 h 3200400"/>
              <a:gd name="connsiteX2-19" fmla="*/ 2120900 w 9144000"/>
              <a:gd name="connsiteY2-20" fmla="*/ 1155700 h 3200400"/>
              <a:gd name="connsiteX3-21" fmla="*/ 2628900 w 9144000"/>
              <a:gd name="connsiteY3-22" fmla="*/ 3200400 h 3200400"/>
              <a:gd name="connsiteX4-23" fmla="*/ 4013200 w 9144000"/>
              <a:gd name="connsiteY4-24" fmla="*/ 0 h 3200400"/>
              <a:gd name="connsiteX5-25" fmla="*/ 4419600 w 9144000"/>
              <a:gd name="connsiteY5-26" fmla="*/ 2044700 h 3200400"/>
              <a:gd name="connsiteX6-27" fmla="*/ 9144000 w 9144000"/>
              <a:gd name="connsiteY6-28" fmla="*/ 2070100 h 3200400"/>
              <a:gd name="connsiteX0-29" fmla="*/ 0 w 9144000"/>
              <a:gd name="connsiteY0-30" fmla="*/ 2044700 h 3683000"/>
              <a:gd name="connsiteX1-31" fmla="*/ 1816100 w 9144000"/>
              <a:gd name="connsiteY1-32" fmla="*/ 2044700 h 3683000"/>
              <a:gd name="connsiteX2-33" fmla="*/ 2120900 w 9144000"/>
              <a:gd name="connsiteY2-34" fmla="*/ 1155700 h 3683000"/>
              <a:gd name="connsiteX3-35" fmla="*/ 2654300 w 9144000"/>
              <a:gd name="connsiteY3-36" fmla="*/ 3683000 h 3683000"/>
              <a:gd name="connsiteX4-37" fmla="*/ 4013200 w 9144000"/>
              <a:gd name="connsiteY4-38" fmla="*/ 0 h 3683000"/>
              <a:gd name="connsiteX5-39" fmla="*/ 4419600 w 9144000"/>
              <a:gd name="connsiteY5-40" fmla="*/ 2044700 h 3683000"/>
              <a:gd name="connsiteX6-41" fmla="*/ 9144000 w 9144000"/>
              <a:gd name="connsiteY6-42" fmla="*/ 2070100 h 3683000"/>
              <a:gd name="connsiteX0-43" fmla="*/ 0 w 9824864"/>
              <a:gd name="connsiteY0-44" fmla="*/ 2044700 h 3683000"/>
              <a:gd name="connsiteX1-45" fmla="*/ 1816100 w 9824864"/>
              <a:gd name="connsiteY1-46" fmla="*/ 2044700 h 3683000"/>
              <a:gd name="connsiteX2-47" fmla="*/ 2120900 w 9824864"/>
              <a:gd name="connsiteY2-48" fmla="*/ 1155700 h 3683000"/>
              <a:gd name="connsiteX3-49" fmla="*/ 2654300 w 9824864"/>
              <a:gd name="connsiteY3-50" fmla="*/ 3683000 h 3683000"/>
              <a:gd name="connsiteX4-51" fmla="*/ 4013200 w 9824864"/>
              <a:gd name="connsiteY4-52" fmla="*/ 0 h 3683000"/>
              <a:gd name="connsiteX5-53" fmla="*/ 4419600 w 9824864"/>
              <a:gd name="connsiteY5-54" fmla="*/ 2044700 h 3683000"/>
              <a:gd name="connsiteX6-55" fmla="*/ 9824864 w 9824864"/>
              <a:gd name="connsiteY6-56" fmla="*/ 2057400 h 3683000"/>
              <a:gd name="connsiteX0-57" fmla="*/ 0 w 10840840"/>
              <a:gd name="connsiteY0-58" fmla="*/ 2044700 h 3683000"/>
              <a:gd name="connsiteX1-59" fmla="*/ 1816100 w 10840840"/>
              <a:gd name="connsiteY1-60" fmla="*/ 2044700 h 3683000"/>
              <a:gd name="connsiteX2-61" fmla="*/ 2120900 w 10840840"/>
              <a:gd name="connsiteY2-62" fmla="*/ 1155700 h 3683000"/>
              <a:gd name="connsiteX3-63" fmla="*/ 2654300 w 10840840"/>
              <a:gd name="connsiteY3-64" fmla="*/ 3683000 h 3683000"/>
              <a:gd name="connsiteX4-65" fmla="*/ 4013200 w 10840840"/>
              <a:gd name="connsiteY4-66" fmla="*/ 0 h 3683000"/>
              <a:gd name="connsiteX5-67" fmla="*/ 4419600 w 10840840"/>
              <a:gd name="connsiteY5-68" fmla="*/ 2044700 h 3683000"/>
              <a:gd name="connsiteX6-69" fmla="*/ 10840840 w 10840840"/>
              <a:gd name="connsiteY6-70" fmla="*/ 2057400 h 3683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840840" h="3683000">
                <a:moveTo>
                  <a:pt x="0" y="2044700"/>
                </a:moveTo>
                <a:lnTo>
                  <a:pt x="1816100" y="2044700"/>
                </a:lnTo>
                <a:lnTo>
                  <a:pt x="2120900" y="1155700"/>
                </a:lnTo>
                <a:lnTo>
                  <a:pt x="2654300" y="3683000"/>
                </a:lnTo>
                <a:lnTo>
                  <a:pt x="4013200" y="0"/>
                </a:lnTo>
                <a:lnTo>
                  <a:pt x="4419600" y="2044700"/>
                </a:lnTo>
                <a:lnTo>
                  <a:pt x="10840840" y="2057400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700106" y="2781298"/>
            <a:ext cx="165101" cy="165101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空心弧 11"/>
          <p:cNvSpPr/>
          <p:nvPr/>
        </p:nvSpPr>
        <p:spPr>
          <a:xfrm>
            <a:off x="1271814" y="2322393"/>
            <a:ext cx="1042762" cy="1042762"/>
          </a:xfrm>
          <a:prstGeom prst="blockArc">
            <a:avLst>
              <a:gd name="adj1" fmla="val 6987560"/>
              <a:gd name="adj2" fmla="val 4268019"/>
              <a:gd name="adj3" fmla="val 227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空心弧 13"/>
          <p:cNvSpPr/>
          <p:nvPr/>
        </p:nvSpPr>
        <p:spPr>
          <a:xfrm>
            <a:off x="1382458" y="2439764"/>
            <a:ext cx="816887" cy="816887"/>
          </a:xfrm>
          <a:prstGeom prst="blockArc">
            <a:avLst>
              <a:gd name="adj1" fmla="val 7164909"/>
              <a:gd name="adj2" fmla="val 4170413"/>
              <a:gd name="adj3" fmla="val 290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7628468" y="365125"/>
            <a:ext cx="886883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1585382" y="365125"/>
            <a:ext cx="5949952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1574007" y="2108201"/>
            <a:ext cx="5995988" cy="1235075"/>
          </a:xfrm>
        </p:spPr>
        <p:txBody>
          <a:bodyPr anchor="b">
            <a:normAutofit/>
          </a:bodyPr>
          <a:lstStyle>
            <a:lvl1pPr algn="ctr">
              <a:defRPr sz="270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3038170" y="3400425"/>
            <a:ext cx="3067663" cy="357478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049867" y="1244602"/>
            <a:ext cx="3810000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4889500" y="1244602"/>
            <a:ext cx="3820587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727199" y="118532"/>
            <a:ext cx="6984076" cy="7170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577" y="1376362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824577" y="2200274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885" y="1376362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4823885" y="2200274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CE2-CEAD-46BB-861E-7D62265DC9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3991" y="0"/>
            <a:ext cx="9144000" cy="6858000"/>
          </a:xfrm>
          <a:prstGeom prst="rect">
            <a:avLst/>
          </a:prstGeom>
          <a:pattFill prst="dotGrid">
            <a:fgClr>
              <a:schemeClr val="bg1"/>
            </a:fgClr>
            <a:bgClr>
              <a:srgbClr val="F3F3F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858443" y="533402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4115992" y="1063630"/>
            <a:ext cx="4629150" cy="487362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858443" y="2133602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934644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4082125" y="987428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934644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-3991" y="0"/>
            <a:ext cx="9144000" cy="6858000"/>
          </a:xfrm>
          <a:prstGeom prst="rect">
            <a:avLst/>
          </a:prstGeom>
          <a:pattFill prst="dotGrid">
            <a:fgClr>
              <a:schemeClr val="bg1"/>
            </a:fgClr>
            <a:bgClr>
              <a:srgbClr val="F3F3F3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748940" y="182879"/>
            <a:ext cx="7280366" cy="6171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419099" y="1369841"/>
            <a:ext cx="8292045" cy="491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</p:txBody>
      </p:sp>
      <p:grpSp>
        <p:nvGrpSpPr>
          <p:cNvPr id="15" name="组合 14"/>
          <p:cNvGrpSpPr/>
          <p:nvPr/>
        </p:nvGrpSpPr>
        <p:grpSpPr>
          <a:xfrm>
            <a:off x="12371" y="526287"/>
            <a:ext cx="9148173" cy="670241"/>
            <a:chOff x="-92135" y="526287"/>
            <a:chExt cx="9148173" cy="670241"/>
          </a:xfrm>
        </p:grpSpPr>
        <p:sp>
          <p:nvSpPr>
            <p:cNvPr id="11" name="任意多边形 10"/>
            <p:cNvSpPr/>
            <p:nvPr userDrawn="1"/>
          </p:nvSpPr>
          <p:spPr>
            <a:xfrm>
              <a:off x="-92135" y="526287"/>
              <a:ext cx="9148173" cy="670241"/>
            </a:xfrm>
            <a:custGeom>
              <a:avLst/>
              <a:gdLst>
                <a:gd name="connsiteX0" fmla="*/ 0 w 9144000"/>
                <a:gd name="connsiteY0" fmla="*/ 2044700 h 3200400"/>
                <a:gd name="connsiteX1" fmla="*/ 1816100 w 9144000"/>
                <a:gd name="connsiteY1" fmla="*/ 2044700 h 3200400"/>
                <a:gd name="connsiteX2" fmla="*/ 2082800 w 9144000"/>
                <a:gd name="connsiteY2" fmla="*/ 1612900 h 3200400"/>
                <a:gd name="connsiteX3" fmla="*/ 2628900 w 9144000"/>
                <a:gd name="connsiteY3" fmla="*/ 3200400 h 3200400"/>
                <a:gd name="connsiteX4" fmla="*/ 4013200 w 9144000"/>
                <a:gd name="connsiteY4" fmla="*/ 0 h 3200400"/>
                <a:gd name="connsiteX5" fmla="*/ 4203700 w 9144000"/>
                <a:gd name="connsiteY5" fmla="*/ 2070100 h 3200400"/>
                <a:gd name="connsiteX6" fmla="*/ 9144000 w 9144000"/>
                <a:gd name="connsiteY6" fmla="*/ 2070100 h 3200400"/>
                <a:gd name="connsiteX0-1" fmla="*/ 0 w 9144000"/>
                <a:gd name="connsiteY0-2" fmla="*/ 2044700 h 3200400"/>
                <a:gd name="connsiteX1-3" fmla="*/ 1816100 w 9144000"/>
                <a:gd name="connsiteY1-4" fmla="*/ 2044700 h 3200400"/>
                <a:gd name="connsiteX2-5" fmla="*/ 2120900 w 9144000"/>
                <a:gd name="connsiteY2-6" fmla="*/ 1155700 h 3200400"/>
                <a:gd name="connsiteX3-7" fmla="*/ 2628900 w 9144000"/>
                <a:gd name="connsiteY3-8" fmla="*/ 3200400 h 3200400"/>
                <a:gd name="connsiteX4-9" fmla="*/ 4013200 w 9144000"/>
                <a:gd name="connsiteY4-10" fmla="*/ 0 h 3200400"/>
                <a:gd name="connsiteX5-11" fmla="*/ 4203700 w 9144000"/>
                <a:gd name="connsiteY5-12" fmla="*/ 2070100 h 3200400"/>
                <a:gd name="connsiteX6-13" fmla="*/ 9144000 w 9144000"/>
                <a:gd name="connsiteY6-14" fmla="*/ 2070100 h 3200400"/>
                <a:gd name="connsiteX0-15" fmla="*/ 0 w 9144000"/>
                <a:gd name="connsiteY0-16" fmla="*/ 2044700 h 3200400"/>
                <a:gd name="connsiteX1-17" fmla="*/ 1816100 w 9144000"/>
                <a:gd name="connsiteY1-18" fmla="*/ 2044700 h 3200400"/>
                <a:gd name="connsiteX2-19" fmla="*/ 2120900 w 9144000"/>
                <a:gd name="connsiteY2-20" fmla="*/ 1155700 h 3200400"/>
                <a:gd name="connsiteX3-21" fmla="*/ 2628900 w 9144000"/>
                <a:gd name="connsiteY3-22" fmla="*/ 3200400 h 3200400"/>
                <a:gd name="connsiteX4-23" fmla="*/ 4013200 w 9144000"/>
                <a:gd name="connsiteY4-24" fmla="*/ 0 h 3200400"/>
                <a:gd name="connsiteX5-25" fmla="*/ 4419600 w 9144000"/>
                <a:gd name="connsiteY5-26" fmla="*/ 2044700 h 3200400"/>
                <a:gd name="connsiteX6-27" fmla="*/ 9144000 w 9144000"/>
                <a:gd name="connsiteY6-28" fmla="*/ 2070100 h 3200400"/>
                <a:gd name="connsiteX0-29" fmla="*/ 0 w 9144000"/>
                <a:gd name="connsiteY0-30" fmla="*/ 2044700 h 3683000"/>
                <a:gd name="connsiteX1-31" fmla="*/ 1816100 w 9144000"/>
                <a:gd name="connsiteY1-32" fmla="*/ 2044700 h 3683000"/>
                <a:gd name="connsiteX2-33" fmla="*/ 2120900 w 9144000"/>
                <a:gd name="connsiteY2-34" fmla="*/ 1155700 h 3683000"/>
                <a:gd name="connsiteX3-35" fmla="*/ 2654300 w 9144000"/>
                <a:gd name="connsiteY3-36" fmla="*/ 3683000 h 3683000"/>
                <a:gd name="connsiteX4-37" fmla="*/ 4013200 w 9144000"/>
                <a:gd name="connsiteY4-38" fmla="*/ 0 h 3683000"/>
                <a:gd name="connsiteX5-39" fmla="*/ 4419600 w 9144000"/>
                <a:gd name="connsiteY5-40" fmla="*/ 2044700 h 3683000"/>
                <a:gd name="connsiteX6-41" fmla="*/ 9144000 w 9144000"/>
                <a:gd name="connsiteY6-42" fmla="*/ 2070100 h 3683000"/>
                <a:gd name="connsiteX0-43" fmla="*/ 0 w 9824864"/>
                <a:gd name="connsiteY0-44" fmla="*/ 2044700 h 3683000"/>
                <a:gd name="connsiteX1-45" fmla="*/ 1816100 w 9824864"/>
                <a:gd name="connsiteY1-46" fmla="*/ 2044700 h 3683000"/>
                <a:gd name="connsiteX2-47" fmla="*/ 2120900 w 9824864"/>
                <a:gd name="connsiteY2-48" fmla="*/ 1155700 h 3683000"/>
                <a:gd name="connsiteX3-49" fmla="*/ 2654300 w 9824864"/>
                <a:gd name="connsiteY3-50" fmla="*/ 3683000 h 3683000"/>
                <a:gd name="connsiteX4-51" fmla="*/ 4013200 w 9824864"/>
                <a:gd name="connsiteY4-52" fmla="*/ 0 h 3683000"/>
                <a:gd name="connsiteX5-53" fmla="*/ 4419600 w 9824864"/>
                <a:gd name="connsiteY5-54" fmla="*/ 2044700 h 3683000"/>
                <a:gd name="connsiteX6-55" fmla="*/ 9824864 w 9824864"/>
                <a:gd name="connsiteY6-56" fmla="*/ 2057400 h 3683000"/>
                <a:gd name="connsiteX0-57" fmla="*/ 0 w 54516104"/>
                <a:gd name="connsiteY0-58" fmla="*/ 2044700 h 3683000"/>
                <a:gd name="connsiteX1-59" fmla="*/ 1816100 w 54516104"/>
                <a:gd name="connsiteY1-60" fmla="*/ 2044700 h 3683000"/>
                <a:gd name="connsiteX2-61" fmla="*/ 2120900 w 54516104"/>
                <a:gd name="connsiteY2-62" fmla="*/ 1155700 h 3683000"/>
                <a:gd name="connsiteX3-63" fmla="*/ 2654300 w 54516104"/>
                <a:gd name="connsiteY3-64" fmla="*/ 3683000 h 3683000"/>
                <a:gd name="connsiteX4-65" fmla="*/ 4013200 w 54516104"/>
                <a:gd name="connsiteY4-66" fmla="*/ 0 h 3683000"/>
                <a:gd name="connsiteX5-67" fmla="*/ 4419600 w 54516104"/>
                <a:gd name="connsiteY5-68" fmla="*/ 2044700 h 3683000"/>
                <a:gd name="connsiteX6-69" fmla="*/ 54516104 w 54516104"/>
                <a:gd name="connsiteY6-70" fmla="*/ 1722425 h 3683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54516104" h="3683000">
                  <a:moveTo>
                    <a:pt x="0" y="2044700"/>
                  </a:moveTo>
                  <a:lnTo>
                    <a:pt x="1816100" y="2044700"/>
                  </a:lnTo>
                  <a:lnTo>
                    <a:pt x="2120900" y="1155700"/>
                  </a:lnTo>
                  <a:lnTo>
                    <a:pt x="2654300" y="3683000"/>
                  </a:lnTo>
                  <a:lnTo>
                    <a:pt x="4013200" y="0"/>
                  </a:lnTo>
                  <a:lnTo>
                    <a:pt x="4419600" y="2044700"/>
                  </a:lnTo>
                  <a:lnTo>
                    <a:pt x="54516104" y="1722425"/>
                  </a:lnTo>
                </a:path>
              </a:pathLst>
            </a:custGeom>
            <a:noFill/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 userDrawn="1"/>
          </p:nvSpPr>
          <p:spPr>
            <a:xfrm>
              <a:off x="246371" y="672459"/>
              <a:ext cx="34913" cy="34913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空心弧 12"/>
            <p:cNvSpPr/>
            <p:nvPr userDrawn="1"/>
          </p:nvSpPr>
          <p:spPr>
            <a:xfrm>
              <a:off x="153960" y="566707"/>
              <a:ext cx="220510" cy="220510"/>
            </a:xfrm>
            <a:prstGeom prst="blockArc">
              <a:avLst>
                <a:gd name="adj1" fmla="val 6987560"/>
                <a:gd name="adj2" fmla="val 4268019"/>
                <a:gd name="adj3" fmla="val 2270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空心弧 13"/>
            <p:cNvSpPr/>
            <p:nvPr userDrawn="1"/>
          </p:nvSpPr>
          <p:spPr>
            <a:xfrm>
              <a:off x="186067" y="600236"/>
              <a:ext cx="172745" cy="172745"/>
            </a:xfrm>
            <a:prstGeom prst="blockArc">
              <a:avLst>
                <a:gd name="adj1" fmla="val 7164909"/>
                <a:gd name="adj2" fmla="val 4170413"/>
                <a:gd name="adj3" fmla="val 2907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任意多边形 16"/>
          <p:cNvSpPr/>
          <p:nvPr/>
        </p:nvSpPr>
        <p:spPr>
          <a:xfrm flipH="1">
            <a:off x="-92135" y="6133787"/>
            <a:ext cx="9252679" cy="670241"/>
          </a:xfrm>
          <a:custGeom>
            <a:avLst/>
            <a:gdLst>
              <a:gd name="connsiteX0" fmla="*/ 0 w 9144000"/>
              <a:gd name="connsiteY0" fmla="*/ 2044700 h 3200400"/>
              <a:gd name="connsiteX1" fmla="*/ 1816100 w 9144000"/>
              <a:gd name="connsiteY1" fmla="*/ 2044700 h 3200400"/>
              <a:gd name="connsiteX2" fmla="*/ 2082800 w 9144000"/>
              <a:gd name="connsiteY2" fmla="*/ 1612900 h 3200400"/>
              <a:gd name="connsiteX3" fmla="*/ 2628900 w 9144000"/>
              <a:gd name="connsiteY3" fmla="*/ 3200400 h 3200400"/>
              <a:gd name="connsiteX4" fmla="*/ 4013200 w 9144000"/>
              <a:gd name="connsiteY4" fmla="*/ 0 h 3200400"/>
              <a:gd name="connsiteX5" fmla="*/ 4203700 w 9144000"/>
              <a:gd name="connsiteY5" fmla="*/ 2070100 h 3200400"/>
              <a:gd name="connsiteX6" fmla="*/ 9144000 w 9144000"/>
              <a:gd name="connsiteY6" fmla="*/ 2070100 h 3200400"/>
              <a:gd name="connsiteX0-1" fmla="*/ 0 w 9144000"/>
              <a:gd name="connsiteY0-2" fmla="*/ 2044700 h 3200400"/>
              <a:gd name="connsiteX1-3" fmla="*/ 1816100 w 9144000"/>
              <a:gd name="connsiteY1-4" fmla="*/ 2044700 h 3200400"/>
              <a:gd name="connsiteX2-5" fmla="*/ 2120900 w 9144000"/>
              <a:gd name="connsiteY2-6" fmla="*/ 1155700 h 3200400"/>
              <a:gd name="connsiteX3-7" fmla="*/ 2628900 w 9144000"/>
              <a:gd name="connsiteY3-8" fmla="*/ 3200400 h 3200400"/>
              <a:gd name="connsiteX4-9" fmla="*/ 4013200 w 9144000"/>
              <a:gd name="connsiteY4-10" fmla="*/ 0 h 3200400"/>
              <a:gd name="connsiteX5-11" fmla="*/ 4203700 w 9144000"/>
              <a:gd name="connsiteY5-12" fmla="*/ 2070100 h 3200400"/>
              <a:gd name="connsiteX6-13" fmla="*/ 9144000 w 9144000"/>
              <a:gd name="connsiteY6-14" fmla="*/ 2070100 h 3200400"/>
              <a:gd name="connsiteX0-15" fmla="*/ 0 w 9144000"/>
              <a:gd name="connsiteY0-16" fmla="*/ 2044700 h 3200400"/>
              <a:gd name="connsiteX1-17" fmla="*/ 1816100 w 9144000"/>
              <a:gd name="connsiteY1-18" fmla="*/ 2044700 h 3200400"/>
              <a:gd name="connsiteX2-19" fmla="*/ 2120900 w 9144000"/>
              <a:gd name="connsiteY2-20" fmla="*/ 1155700 h 3200400"/>
              <a:gd name="connsiteX3-21" fmla="*/ 2628900 w 9144000"/>
              <a:gd name="connsiteY3-22" fmla="*/ 3200400 h 3200400"/>
              <a:gd name="connsiteX4-23" fmla="*/ 4013200 w 9144000"/>
              <a:gd name="connsiteY4-24" fmla="*/ 0 h 3200400"/>
              <a:gd name="connsiteX5-25" fmla="*/ 4419600 w 9144000"/>
              <a:gd name="connsiteY5-26" fmla="*/ 2044700 h 3200400"/>
              <a:gd name="connsiteX6-27" fmla="*/ 9144000 w 9144000"/>
              <a:gd name="connsiteY6-28" fmla="*/ 2070100 h 3200400"/>
              <a:gd name="connsiteX0-29" fmla="*/ 0 w 9144000"/>
              <a:gd name="connsiteY0-30" fmla="*/ 2044700 h 3683000"/>
              <a:gd name="connsiteX1-31" fmla="*/ 1816100 w 9144000"/>
              <a:gd name="connsiteY1-32" fmla="*/ 2044700 h 3683000"/>
              <a:gd name="connsiteX2-33" fmla="*/ 2120900 w 9144000"/>
              <a:gd name="connsiteY2-34" fmla="*/ 1155700 h 3683000"/>
              <a:gd name="connsiteX3-35" fmla="*/ 2654300 w 9144000"/>
              <a:gd name="connsiteY3-36" fmla="*/ 3683000 h 3683000"/>
              <a:gd name="connsiteX4-37" fmla="*/ 4013200 w 9144000"/>
              <a:gd name="connsiteY4-38" fmla="*/ 0 h 3683000"/>
              <a:gd name="connsiteX5-39" fmla="*/ 4419600 w 9144000"/>
              <a:gd name="connsiteY5-40" fmla="*/ 2044700 h 3683000"/>
              <a:gd name="connsiteX6-41" fmla="*/ 9144000 w 9144000"/>
              <a:gd name="connsiteY6-42" fmla="*/ 2070100 h 3683000"/>
              <a:gd name="connsiteX0-43" fmla="*/ 0 w 9824864"/>
              <a:gd name="connsiteY0-44" fmla="*/ 2044700 h 3683000"/>
              <a:gd name="connsiteX1-45" fmla="*/ 1816100 w 9824864"/>
              <a:gd name="connsiteY1-46" fmla="*/ 2044700 h 3683000"/>
              <a:gd name="connsiteX2-47" fmla="*/ 2120900 w 9824864"/>
              <a:gd name="connsiteY2-48" fmla="*/ 1155700 h 3683000"/>
              <a:gd name="connsiteX3-49" fmla="*/ 2654300 w 9824864"/>
              <a:gd name="connsiteY3-50" fmla="*/ 3683000 h 3683000"/>
              <a:gd name="connsiteX4-51" fmla="*/ 4013200 w 9824864"/>
              <a:gd name="connsiteY4-52" fmla="*/ 0 h 3683000"/>
              <a:gd name="connsiteX5-53" fmla="*/ 4419600 w 9824864"/>
              <a:gd name="connsiteY5-54" fmla="*/ 2044700 h 3683000"/>
              <a:gd name="connsiteX6-55" fmla="*/ 9824864 w 9824864"/>
              <a:gd name="connsiteY6-56" fmla="*/ 2057400 h 3683000"/>
              <a:gd name="connsiteX0-57" fmla="*/ 0 w 54516104"/>
              <a:gd name="connsiteY0-58" fmla="*/ 2044700 h 3683000"/>
              <a:gd name="connsiteX1-59" fmla="*/ 1816100 w 54516104"/>
              <a:gd name="connsiteY1-60" fmla="*/ 2044700 h 3683000"/>
              <a:gd name="connsiteX2-61" fmla="*/ 2120900 w 54516104"/>
              <a:gd name="connsiteY2-62" fmla="*/ 1155700 h 3683000"/>
              <a:gd name="connsiteX3-63" fmla="*/ 2654300 w 54516104"/>
              <a:gd name="connsiteY3-64" fmla="*/ 3683000 h 3683000"/>
              <a:gd name="connsiteX4-65" fmla="*/ 4013200 w 54516104"/>
              <a:gd name="connsiteY4-66" fmla="*/ 0 h 3683000"/>
              <a:gd name="connsiteX5-67" fmla="*/ 4419600 w 54516104"/>
              <a:gd name="connsiteY5-68" fmla="*/ 2044700 h 3683000"/>
              <a:gd name="connsiteX6-69" fmla="*/ 54516104 w 54516104"/>
              <a:gd name="connsiteY6-70" fmla="*/ 1722425 h 3683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4516104" h="3683000">
                <a:moveTo>
                  <a:pt x="0" y="2044700"/>
                </a:moveTo>
                <a:lnTo>
                  <a:pt x="1816100" y="2044700"/>
                </a:lnTo>
                <a:lnTo>
                  <a:pt x="2120900" y="1155700"/>
                </a:lnTo>
                <a:lnTo>
                  <a:pt x="2654300" y="3683000"/>
                </a:lnTo>
                <a:lnTo>
                  <a:pt x="4013200" y="0"/>
                </a:lnTo>
                <a:lnTo>
                  <a:pt x="4419600" y="2044700"/>
                </a:lnTo>
                <a:lnTo>
                  <a:pt x="54516104" y="1722425"/>
                </a:lnTo>
              </a:path>
            </a:pathLst>
          </a:custGeom>
          <a:noFill/>
          <a:ln w="28575">
            <a:solidFill>
              <a:srgbClr val="FFFFFF">
                <a:alpha val="1882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H="1">
            <a:off x="8778416" y="6279959"/>
            <a:ext cx="34913" cy="34913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空心弧 18"/>
          <p:cNvSpPr/>
          <p:nvPr/>
        </p:nvSpPr>
        <p:spPr>
          <a:xfrm flipH="1">
            <a:off x="8685230" y="6182916"/>
            <a:ext cx="220510" cy="220510"/>
          </a:xfrm>
          <a:prstGeom prst="blockArc">
            <a:avLst>
              <a:gd name="adj1" fmla="val 6987560"/>
              <a:gd name="adj2" fmla="val 4268019"/>
              <a:gd name="adj3" fmla="val 2270"/>
            </a:avLst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空心弧 19"/>
          <p:cNvSpPr/>
          <p:nvPr/>
        </p:nvSpPr>
        <p:spPr>
          <a:xfrm flipH="1">
            <a:off x="8709597" y="6207736"/>
            <a:ext cx="172745" cy="172745"/>
          </a:xfrm>
          <a:prstGeom prst="blockArc">
            <a:avLst>
              <a:gd name="adj1" fmla="val 7164909"/>
              <a:gd name="adj2" fmla="val 4170413"/>
              <a:gd name="adj3" fmla="val 2907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effectLst/>
          <a:latin typeface="+mj-ea"/>
          <a:ea typeface="+mj-ea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Clr>
          <a:schemeClr val="accent1"/>
        </a:buClr>
        <a:buSzPct val="60000"/>
        <a:buFont typeface="Wingdings 2" pitchFamily="18" charset="2"/>
        <a:buChar char=""/>
        <a:defRPr lang="zh-CN" altLang="en-US" sz="2400" kern="1200" baseline="0" dirty="0" smtClean="0">
          <a:solidFill>
            <a:schemeClr val="accent1"/>
          </a:solidFill>
          <a:latin typeface="+mn-ea"/>
          <a:ea typeface="+mn-ea"/>
          <a:cs typeface="+mn-cs"/>
        </a:defRPr>
      </a:lvl1pPr>
      <a:lvl2pPr marL="267970" indent="-267970" algn="just" defTabSz="685800" rtl="0" eaLnBrk="1" latinLnBrk="0" hangingPunct="1">
        <a:lnSpc>
          <a:spcPct val="12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itchFamily="49" charset="-122"/>
        <a:buChar char=" 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jpeg"/><Relationship Id="rId2" Type="http://schemas.openxmlformats.org/officeDocument/2006/relationships/image" Target="../media/image52.png"/><Relationship Id="rId1" Type="http://schemas.openxmlformats.org/officeDocument/2006/relationships/image" Target="../media/image51.jpe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image" Target="../media/image51.jpe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image" Target="../media/image55.jpeg"/><Relationship Id="rId2" Type="http://schemas.openxmlformats.org/officeDocument/2006/relationships/image" Target="../media/image52.png"/><Relationship Id="rId1" Type="http://schemas.openxmlformats.org/officeDocument/2006/relationships/image" Target="../media/image51.jpe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7.png"/><Relationship Id="rId3" Type="http://schemas.openxmlformats.org/officeDocument/2006/relationships/image" Target="../media/image56.jpeg"/><Relationship Id="rId2" Type="http://schemas.openxmlformats.org/officeDocument/2006/relationships/image" Target="../media/image52.png"/><Relationship Id="rId1" Type="http://schemas.openxmlformats.org/officeDocument/2006/relationships/image" Target="../media/image51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jpeg"/><Relationship Id="rId3" Type="http://schemas.openxmlformats.org/officeDocument/2006/relationships/image" Target="../media/image55.jpeg"/><Relationship Id="rId2" Type="http://schemas.openxmlformats.org/officeDocument/2006/relationships/image" Target="../media/image52.png"/><Relationship Id="rId1" Type="http://schemas.openxmlformats.org/officeDocument/2006/relationships/image" Target="../media/image51.jpe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Relationship Id="rId3" Type="http://schemas.openxmlformats.org/officeDocument/2006/relationships/image" Target="../media/image58.jpeg"/><Relationship Id="rId2" Type="http://schemas.openxmlformats.org/officeDocument/2006/relationships/image" Target="../media/image55.jpeg"/><Relationship Id="rId1" Type="http://schemas.openxmlformats.org/officeDocument/2006/relationships/image" Target="../media/image5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Relationship Id="rId3" Type="http://schemas.openxmlformats.org/officeDocument/2006/relationships/image" Target="../media/image58.jpeg"/><Relationship Id="rId2" Type="http://schemas.openxmlformats.org/officeDocument/2006/relationships/image" Target="../media/image55.jpeg"/><Relationship Id="rId1" Type="http://schemas.openxmlformats.org/officeDocument/2006/relationships/image" Target="../media/image51.jpe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Relationship Id="rId3" Type="http://schemas.openxmlformats.org/officeDocument/2006/relationships/image" Target="../media/image58.jpeg"/><Relationship Id="rId2" Type="http://schemas.openxmlformats.org/officeDocument/2006/relationships/image" Target="../media/image55.jpeg"/><Relationship Id="rId1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jpeg"/><Relationship Id="rId1" Type="http://schemas.openxmlformats.org/officeDocument/2006/relationships/image" Target="../media/image66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jpeg"/><Relationship Id="rId1" Type="http://schemas.openxmlformats.org/officeDocument/2006/relationships/image" Target="../media/image66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6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jpeg"/><Relationship Id="rId1" Type="http://schemas.openxmlformats.org/officeDocument/2006/relationships/image" Target="../media/image66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66.jpe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66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1" Type="http://schemas.openxmlformats.org/officeDocument/2006/relationships/image" Target="../media/image66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1" Type="http://schemas.openxmlformats.org/officeDocument/2006/relationships/image" Target="../media/image6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image" Target="../media/image75.jpe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image" Target="../media/image78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image" Target="../media/image81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5.jpeg"/><Relationship Id="rId1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jpeg"/><Relationship Id="rId1" Type="http://schemas.openxmlformats.org/officeDocument/2006/relationships/image" Target="../media/image86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jpeg"/><Relationship Id="rId1" Type="http://schemas.openxmlformats.org/officeDocument/2006/relationships/image" Target="../media/image88.jpe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jpeg"/><Relationship Id="rId1" Type="http://schemas.openxmlformats.org/officeDocument/2006/relationships/image" Target="../media/image90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4351655" y="3842385"/>
            <a:ext cx="4457700" cy="899795"/>
          </a:xfrm>
        </p:spPr>
        <p:txBody>
          <a:bodyPr/>
          <a:lstStyle/>
          <a:p>
            <a:r>
              <a:rPr lang="zh-CN" altLang="en-US" dirty="0" smtClean="0"/>
              <a:t>组长：张丰鸽</a:t>
            </a:r>
            <a:endParaRPr lang="zh-CN" altLang="en-US" dirty="0" smtClean="0"/>
          </a:p>
          <a:p>
            <a:r>
              <a:rPr lang="zh-CN" altLang="en-US" dirty="0" smtClean="0"/>
              <a:t>组员：黄鹏鸿、崔凯、王韶辉</a:t>
            </a:r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轻松住小组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142571" y="3148985"/>
            <a:ext cx="3482117" cy="617132"/>
          </a:xfrm>
        </p:spPr>
        <p:txBody>
          <a:bodyPr>
            <a:noAutofit/>
          </a:bodyPr>
          <a:lstStyle/>
          <a:p>
            <a:r>
              <a:rPr lang="zh-CN" altLang="en-US" sz="4800" dirty="0" smtClean="0"/>
              <a:t>张丰鸽</a:t>
            </a:r>
            <a:endParaRPr lang="zh-CN" altLang="en-US" sz="4800" dirty="0"/>
          </a:p>
        </p:txBody>
      </p:sp>
      <p:grpSp>
        <p:nvGrpSpPr>
          <p:cNvPr id="4" name="Group 2"/>
          <p:cNvGrpSpPr/>
          <p:nvPr/>
        </p:nvGrpSpPr>
        <p:grpSpPr bwMode="auto">
          <a:xfrm>
            <a:off x="748940" y="2583273"/>
            <a:ext cx="1817166" cy="1763645"/>
            <a:chOff x="0" y="0"/>
            <a:chExt cx="5237019" cy="5201394"/>
          </a:xfrm>
        </p:grpSpPr>
        <p:sp>
          <p:nvSpPr>
            <p:cNvPr id="7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999"/>
                </a:srgbClr>
              </a:solidFill>
              <a:miter lim="800000"/>
            </a:ln>
          </p:spPr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999"/>
                </a:srgbClr>
              </a:solidFill>
              <a:miter lim="800000"/>
            </a:ln>
          </p:spPr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999"/>
                </a:srgbClr>
              </a:solidFill>
              <a:miter lim="800000"/>
            </a:ln>
          </p:spPr>
          <p:txBody>
            <a:bodyPr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15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直接连接符 38"/>
            <p:cNvCxnSpPr>
              <a:cxnSpLocks noChangeShapeType="1"/>
              <a:endCxn id="14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直接连接符 44"/>
            <p:cNvCxnSpPr>
              <a:cxnSpLocks noChangeShapeType="1"/>
              <a:stCxn id="14" idx="1"/>
              <a:endCxn id="14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文本框 49"/>
          <p:cNvSpPr txBox="1">
            <a:spLocks noChangeArrowheads="1"/>
          </p:cNvSpPr>
          <p:nvPr/>
        </p:nvSpPr>
        <p:spPr bwMode="auto">
          <a:xfrm>
            <a:off x="995257" y="2961904"/>
            <a:ext cx="131216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600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6000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标题 4"/>
          <p:cNvSpPr txBox="1"/>
          <p:nvPr/>
        </p:nvSpPr>
        <p:spPr>
          <a:xfrm>
            <a:off x="748940" y="182879"/>
            <a:ext cx="7280366" cy="6171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二、个人展示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5262245" cy="61722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/>
              <a:t>----</a:t>
            </a:r>
            <a:r>
              <a:rPr lang="zh-CN" altLang="en-US" dirty="0" smtClean="0"/>
              <a:t>张丰鸽</a:t>
            </a:r>
            <a:endParaRPr lang="zh-CN" altLang="en-US" dirty="0" smtClean="0"/>
          </a:p>
        </p:txBody>
      </p:sp>
      <p:sp>
        <p:nvSpPr>
          <p:cNvPr id="4" name="Rectangle 3"/>
          <p:cNvSpPr txBox="1"/>
          <p:nvPr/>
        </p:nvSpPr>
        <p:spPr>
          <a:xfrm>
            <a:off x="3759835" y="6394450"/>
            <a:ext cx="1728470" cy="40259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 smtClean="0"/>
              <a:t>用户信息的显示</a:t>
            </a:r>
            <a:endParaRPr lang="zh-CN" altLang="en-US" sz="1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52830"/>
            <a:ext cx="2752090" cy="4893310"/>
          </a:xfrm>
          <a:prstGeom prst="rect">
            <a:avLst/>
          </a:prstGeom>
        </p:spPr>
      </p:pic>
      <p:sp>
        <p:nvSpPr>
          <p:cNvPr id="10" name="内容占位符 5"/>
          <p:cNvSpPr>
            <a:spLocks noGrp="1"/>
          </p:cNvSpPr>
          <p:nvPr/>
        </p:nvSpPr>
        <p:spPr>
          <a:xfrm>
            <a:off x="6915115" y="1932250"/>
            <a:ext cx="2449229" cy="1219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6" name="图片 5" descr="9F0E25A25B7B9DDF440E17889E90EFB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010" y="1052830"/>
            <a:ext cx="2782570" cy="4951730"/>
          </a:xfrm>
          <a:prstGeom prst="rect">
            <a:avLst/>
          </a:prstGeom>
        </p:spPr>
      </p:pic>
      <p:pic>
        <p:nvPicPr>
          <p:cNvPr id="3" name="图片 2" descr="C:\Users\zzia\Desktop\QQ图片20160621082611.jpgQQ图片201606210826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32150" y="1045845"/>
            <a:ext cx="2784475" cy="4951095"/>
          </a:xfrm>
          <a:prstGeom prst="rect">
            <a:avLst/>
          </a:prstGeom>
        </p:spPr>
      </p:pic>
      <p:sp>
        <p:nvSpPr>
          <p:cNvPr id="7" name="Rectangle 3"/>
          <p:cNvSpPr txBox="1"/>
          <p:nvPr/>
        </p:nvSpPr>
        <p:spPr>
          <a:xfrm>
            <a:off x="3772535" y="3071495"/>
            <a:ext cx="1729105" cy="2070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400" dirty="0" smtClean="0"/>
              <a:t>阿凡达数据接口</a:t>
            </a:r>
            <a:endParaRPr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394200" cy="61722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/>
              <a:t>----</a:t>
            </a:r>
            <a:r>
              <a:rPr lang="zh-CN" altLang="en-US" dirty="0" smtClean="0">
                <a:sym typeface="+mn-ea"/>
              </a:rPr>
              <a:t>张丰鸽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2057313" y="6408342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 smtClean="0"/>
              <a:t>修改个人头像</a:t>
            </a:r>
            <a:endParaRPr lang="zh-CN" altLang="en-US" sz="1400" dirty="0" smtClean="0"/>
          </a:p>
        </p:txBody>
      </p:sp>
      <p:pic>
        <p:nvPicPr>
          <p:cNvPr id="3" name="图片 2" descr="8F10B4782B9404F403521A2377B6FDB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3840" y="997245"/>
            <a:ext cx="2931160" cy="5212080"/>
          </a:xfrm>
          <a:prstGeom prst="rect">
            <a:avLst/>
          </a:prstGeom>
        </p:spPr>
      </p:pic>
      <p:sp>
        <p:nvSpPr>
          <p:cNvPr id="10" name="内容占位符 5"/>
          <p:cNvSpPr>
            <a:spLocks noGrp="1"/>
          </p:cNvSpPr>
          <p:nvPr/>
        </p:nvSpPr>
        <p:spPr>
          <a:xfrm>
            <a:off x="6315040" y="1932250"/>
            <a:ext cx="2449229" cy="1219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/>
          </a:p>
        </p:txBody>
      </p:sp>
      <p:pic>
        <p:nvPicPr>
          <p:cNvPr id="2" name="图片 1" descr="D4C529DBF7C5872289857EF40575D3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40" y="1000760"/>
            <a:ext cx="2988945" cy="5314950"/>
          </a:xfrm>
          <a:prstGeom prst="rect">
            <a:avLst/>
          </a:prstGeom>
        </p:spPr>
      </p:pic>
      <p:sp>
        <p:nvSpPr>
          <p:cNvPr id="6" name="Rectangle 3"/>
          <p:cNvSpPr txBox="1"/>
          <p:nvPr/>
        </p:nvSpPr>
        <p:spPr>
          <a:xfrm>
            <a:off x="5895253" y="6355002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 smtClean="0"/>
              <a:t>修改城市信息</a:t>
            </a:r>
            <a:endParaRPr lang="zh-CN" altLang="en-US" sz="1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226060" y="2591435"/>
            <a:ext cx="1071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70C0"/>
                </a:solidFill>
                <a:latin typeface="Arial" pitchFamily="34" charset="0"/>
                <a:ea typeface="微软雅黑" pitchFamily="34" charset="-122"/>
              </a:rPr>
              <a:t>又拍云</a:t>
            </a:r>
            <a:endParaRPr lang="zh-CN" altLang="en-US" sz="1400" dirty="0" smtClean="0">
              <a:solidFill>
                <a:srgbClr val="0070C0"/>
              </a:solidFill>
              <a:latin typeface="Arial" pitchFamily="34" charset="0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70C0"/>
                </a:solidFill>
                <a:latin typeface="Arial" pitchFamily="34" charset="0"/>
                <a:ea typeface="微软雅黑" pitchFamily="34" charset="-122"/>
              </a:rPr>
              <a:t>第三方存储</a:t>
            </a:r>
            <a:endParaRPr lang="zh-CN" altLang="en-US" sz="1400" dirty="0" smtClean="0">
              <a:solidFill>
                <a:srgbClr val="0070C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91780" y="2416810"/>
            <a:ext cx="7664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400" dirty="0" smtClean="0">
                <a:solidFill>
                  <a:srgbClr val="0070C0"/>
                </a:solidFill>
                <a:latin typeface="Arial" pitchFamily="34" charset="0"/>
                <a:ea typeface="微软雅黑" pitchFamily="34" charset="-122"/>
              </a:rPr>
              <a:t>sqlite</a:t>
            </a:r>
            <a:endParaRPr lang="en-US" altLang="zh-CN" sz="1400" dirty="0" smtClean="0">
              <a:solidFill>
                <a:srgbClr val="0070C0"/>
              </a:solidFill>
              <a:latin typeface="Arial" pitchFamily="34" charset="0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 smtClean="0">
                <a:solidFill>
                  <a:srgbClr val="0070C0"/>
                </a:solidFill>
                <a:latin typeface="Arial" pitchFamily="34" charset="0"/>
                <a:ea typeface="微软雅黑" pitchFamily="34" charset="-122"/>
              </a:rPr>
              <a:t>spinner</a:t>
            </a:r>
            <a:endParaRPr lang="zh-CN" altLang="en-US" sz="1400" dirty="0" smtClean="0">
              <a:solidFill>
                <a:srgbClr val="0070C0"/>
              </a:solidFill>
              <a:latin typeface="Arial" pitchFamily="34" charset="0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993640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张丰鸽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3938270" y="6351905"/>
            <a:ext cx="1384300" cy="40259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 smtClean="0"/>
              <a:t>选择房源城市</a:t>
            </a:r>
            <a:endParaRPr lang="zh-CN" altLang="en-US" sz="1400" dirty="0" smtClean="0"/>
          </a:p>
        </p:txBody>
      </p:sp>
      <p:pic>
        <p:nvPicPr>
          <p:cNvPr id="7" name="图片 6" descr="C22D8C435ABA21443E228D7A067ECB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9590" y="982345"/>
            <a:ext cx="2897505" cy="5153660"/>
          </a:xfrm>
          <a:prstGeom prst="rect">
            <a:avLst/>
          </a:prstGeom>
        </p:spPr>
      </p:pic>
      <p:pic>
        <p:nvPicPr>
          <p:cNvPr id="2" name="图片 1" descr="2FEDD5216600903D469B1E253E63F5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5" y="996610"/>
            <a:ext cx="2896870" cy="5153025"/>
          </a:xfrm>
          <a:prstGeom prst="rect">
            <a:avLst/>
          </a:prstGeom>
        </p:spPr>
      </p:pic>
      <p:pic>
        <p:nvPicPr>
          <p:cNvPr id="3" name="图片 2" descr="C:\Users\zzia\Desktop\4218B5D99C81286A9758065BDB4CF6DD.jpg4218B5D99C81286A9758065BDB4CF6D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21083" y="982345"/>
            <a:ext cx="2898775" cy="5153660"/>
          </a:xfrm>
          <a:prstGeom prst="rect">
            <a:avLst/>
          </a:prstGeom>
        </p:spPr>
      </p:pic>
      <p:sp>
        <p:nvSpPr>
          <p:cNvPr id="6" name="Rectangle 3"/>
          <p:cNvSpPr txBox="1"/>
          <p:nvPr/>
        </p:nvSpPr>
        <p:spPr>
          <a:xfrm>
            <a:off x="852170" y="6351905"/>
            <a:ext cx="1384300" cy="40259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 smtClean="0"/>
              <a:t>搜索房源</a:t>
            </a:r>
            <a:endParaRPr lang="zh-CN" altLang="en-US" sz="1400" dirty="0" smtClean="0"/>
          </a:p>
        </p:txBody>
      </p:sp>
      <p:sp>
        <p:nvSpPr>
          <p:cNvPr id="8" name="Rectangle 3"/>
          <p:cNvSpPr txBox="1"/>
          <p:nvPr/>
        </p:nvSpPr>
        <p:spPr>
          <a:xfrm>
            <a:off x="6990080" y="6351905"/>
            <a:ext cx="1272540" cy="40259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 smtClean="0"/>
              <a:t>选择房源城市</a:t>
            </a:r>
            <a:endParaRPr lang="zh-CN" alt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993640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张丰鸽</a:t>
            </a:r>
            <a:endParaRPr lang="zh-CN" altLang="en-US" dirty="0"/>
          </a:p>
        </p:txBody>
      </p:sp>
      <p:pic>
        <p:nvPicPr>
          <p:cNvPr id="2" name="图片 1" descr="C:\Users\zzia\Desktop\CC8793EBB718936292D93ABA35398253.jpgCC8793EBB718936292D93ABA3539825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96068" y="986133"/>
            <a:ext cx="2896235" cy="5149850"/>
          </a:xfrm>
          <a:prstGeom prst="rect">
            <a:avLst/>
          </a:prstGeom>
        </p:spPr>
      </p:pic>
      <p:sp>
        <p:nvSpPr>
          <p:cNvPr id="6" name="Rectangle 3"/>
          <p:cNvSpPr txBox="1"/>
          <p:nvPr/>
        </p:nvSpPr>
        <p:spPr>
          <a:xfrm>
            <a:off x="1878965" y="6351905"/>
            <a:ext cx="1384300" cy="40259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 smtClean="0"/>
              <a:t>搜索房源</a:t>
            </a:r>
            <a:endParaRPr lang="zh-CN" altLang="en-US" sz="14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4603115" y="1602105"/>
            <a:ext cx="4335780" cy="18726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dirty="0" smtClean="0">
                <a:latin typeface="Arial" pitchFamily="34" charset="0"/>
                <a:ea typeface="微软雅黑" pitchFamily="34" charset="-122"/>
              </a:rPr>
              <a:t>查询条件</a:t>
            </a:r>
            <a:r>
              <a:rPr lang="en-US" altLang="zh-CN" dirty="0" smtClean="0">
                <a:latin typeface="Arial" pitchFamily="34" charset="0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Arial" pitchFamily="34" charset="0"/>
                <a:ea typeface="微软雅黑" pitchFamily="34" charset="-122"/>
              </a:rPr>
              <a:t>：城市</a:t>
            </a:r>
            <a:endParaRPr lang="zh-CN" altLang="en-US" dirty="0" smtClean="0">
              <a:latin typeface="Arial" pitchFamily="34" charset="0"/>
              <a:ea typeface="微软雅黑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dirty="0" smtClean="0">
                <a:latin typeface="Arial" pitchFamily="34" charset="0"/>
                <a:ea typeface="微软雅黑" pitchFamily="34" charset="-122"/>
              </a:rPr>
              <a:t>查询条件</a:t>
            </a:r>
            <a:r>
              <a:rPr lang="en-US" altLang="zh-CN" dirty="0" smtClean="0">
                <a:latin typeface="Arial" pitchFamily="34" charset="0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Arial" pitchFamily="34" charset="0"/>
                <a:ea typeface="微软雅黑" pitchFamily="34" charset="-122"/>
              </a:rPr>
              <a:t>：入住时间段 </a:t>
            </a:r>
            <a:r>
              <a:rPr lang="en-US" altLang="zh-CN" dirty="0" smtClean="0">
                <a:latin typeface="Arial" pitchFamily="34" charset="0"/>
                <a:ea typeface="微软雅黑" pitchFamily="34" charset="-122"/>
              </a:rPr>
              <a:t>List&lt;String&gt;</a:t>
            </a:r>
            <a:r>
              <a:rPr lang="zh-CN" altLang="en-US" dirty="0" smtClean="0">
                <a:latin typeface="Arial" pitchFamily="34" charset="0"/>
                <a:ea typeface="微软雅黑" pitchFamily="34" charset="-122"/>
              </a:rPr>
              <a:t>集合</a:t>
            </a:r>
            <a:endParaRPr lang="zh-CN" altLang="en-US" dirty="0" smtClean="0">
              <a:latin typeface="Arial" pitchFamily="34" charset="0"/>
              <a:ea typeface="微软雅黑" pitchFamily="34" charset="-122"/>
            </a:endParaRPr>
          </a:p>
          <a:p>
            <a:pPr algn="l">
              <a:lnSpc>
                <a:spcPct val="130000"/>
              </a:lnSpc>
            </a:pPr>
            <a:endParaRPr lang="zh-CN" altLang="en-US" dirty="0" smtClean="0">
              <a:latin typeface="Arial" pitchFamily="34" charset="0"/>
              <a:ea typeface="微软雅黑" pitchFamily="34" charset="-122"/>
            </a:endParaRPr>
          </a:p>
          <a:p>
            <a:pPr algn="l">
              <a:lnSpc>
                <a:spcPct val="130000"/>
              </a:lnSpc>
            </a:pPr>
            <a:endParaRPr lang="zh-CN" altLang="en-US" dirty="0" smtClean="0">
              <a:latin typeface="Arial" pitchFamily="34" charset="0"/>
              <a:ea typeface="微软雅黑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dirty="0" smtClean="0">
                <a:latin typeface="Arial" pitchFamily="34" charset="0"/>
                <a:ea typeface="微软雅黑" pitchFamily="34" charset="-122"/>
              </a:rPr>
              <a:t>房源不可租表</a:t>
            </a:r>
            <a:endParaRPr lang="zh-CN" altLang="en-US" sz="1600" dirty="0" smtClean="0">
              <a:solidFill>
                <a:srgbClr val="00B0F0"/>
              </a:solidFill>
              <a:latin typeface="Arial" pitchFamily="34" charset="0"/>
              <a:ea typeface="微软雅黑" pitchFamily="34" charset="-122"/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4669790" y="3578225"/>
          <a:ext cx="329057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935"/>
                <a:gridCol w="1010920"/>
                <a:gridCol w="152971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编号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房源编号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不可租日期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2016-06-23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2016-06-20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.n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993640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张丰鸽</a:t>
            </a:r>
            <a:endParaRPr lang="zh-CN" altLang="en-US" dirty="0"/>
          </a:p>
        </p:txBody>
      </p:sp>
      <p:pic>
        <p:nvPicPr>
          <p:cNvPr id="3" name="图片 2" descr="C:\Users\zzia\Desktop\3DFB214E48CB018432FDD9F37776CE99.jpg3DFB214E48CB018432FDD9F37776CE9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274378" y="982345"/>
            <a:ext cx="2898775" cy="5153660"/>
          </a:xfrm>
          <a:prstGeom prst="rect">
            <a:avLst/>
          </a:prstGeom>
        </p:spPr>
      </p:pic>
      <p:sp>
        <p:nvSpPr>
          <p:cNvPr id="8" name="Rectangle 3"/>
          <p:cNvSpPr txBox="1"/>
          <p:nvPr/>
        </p:nvSpPr>
        <p:spPr>
          <a:xfrm>
            <a:off x="4192270" y="6268085"/>
            <a:ext cx="1063625" cy="40259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 smtClean="0"/>
              <a:t>搜索结果</a:t>
            </a:r>
            <a:endParaRPr lang="zh-CN" alt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965700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张丰鸽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3670848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华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G750-T01</a:t>
            </a:r>
            <a:endParaRPr lang="zh-CN" altLang="en-US" sz="1400" dirty="0" smtClean="0"/>
          </a:p>
        </p:txBody>
      </p:sp>
      <p:pic>
        <p:nvPicPr>
          <p:cNvPr id="7" name="图片 6" descr="C:\Users\zzia\Desktop\QQ图片20160621082630.jpgQQ图片2016062108263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901600" y="1096940"/>
            <a:ext cx="2987040" cy="5309870"/>
          </a:xfrm>
          <a:prstGeom prst="rect">
            <a:avLst/>
          </a:prstGeom>
        </p:spPr>
      </p:pic>
      <p:sp>
        <p:nvSpPr>
          <p:cNvPr id="10" name="内容占位符 5"/>
          <p:cNvSpPr>
            <a:spLocks noGrp="1"/>
          </p:cNvSpPr>
          <p:nvPr/>
        </p:nvSpPr>
        <p:spPr>
          <a:xfrm>
            <a:off x="5939790" y="1932305"/>
            <a:ext cx="3216275" cy="107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smtClean="0"/>
              <a:t>pullToRefresh</a:t>
            </a:r>
            <a:endParaRPr sz="1600" dirty="0" smtClean="0"/>
          </a:p>
          <a:p>
            <a:r>
              <a:rPr lang="en-US" altLang="zh-CN" sz="1600" dirty="0"/>
              <a:t>ListView+BaseAdapter</a:t>
            </a:r>
            <a:endParaRPr lang="en-US" altLang="zh-CN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616450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张丰鸽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2025563" y="637976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400" dirty="0" smtClean="0"/>
              <a:t>订单详情</a:t>
            </a:r>
            <a:endParaRPr sz="1400" dirty="0" smtClean="0"/>
          </a:p>
        </p:txBody>
      </p:sp>
      <p:pic>
        <p:nvPicPr>
          <p:cNvPr id="3" name="图片 2" descr="E23755B639758B9AD3062A00A563C1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765" y="1051560"/>
            <a:ext cx="2914650" cy="5182870"/>
          </a:xfrm>
          <a:prstGeom prst="rect">
            <a:avLst/>
          </a:prstGeom>
        </p:spPr>
      </p:pic>
      <p:pic>
        <p:nvPicPr>
          <p:cNvPr id="6" name="图片 5" descr="3E1F61C5C9B3D8F51F49132EA1EBC53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865" y="993775"/>
            <a:ext cx="2953385" cy="518287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64505" y="5770880"/>
            <a:ext cx="2885440" cy="41846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Rectangle 3"/>
          <p:cNvSpPr txBox="1"/>
          <p:nvPr/>
        </p:nvSpPr>
        <p:spPr>
          <a:xfrm>
            <a:off x="6497868" y="637976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400" dirty="0" smtClean="0"/>
              <a:t>订单详情</a:t>
            </a:r>
            <a:endParaRPr sz="14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7125970" y="5285740"/>
            <a:ext cx="1529080" cy="4476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微软雅黑" pitchFamily="34" charset="-122"/>
                <a:sym typeface="+mn-ea"/>
              </a:rPr>
              <a:t>LinerLayoutB</a:t>
            </a:r>
            <a:endParaRPr lang="en-US" altLang="zh-CN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04180" y="5312410"/>
            <a:ext cx="1529080" cy="4476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微软雅黑" pitchFamily="34" charset="-122"/>
                <a:sym typeface="+mn-ea"/>
              </a:rPr>
              <a:t>LinerLayoutA</a:t>
            </a:r>
            <a:endParaRPr lang="en-US" altLang="zh-CN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itchFamily="34" charset="0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5272405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张丰鸽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3328035" y="6240780"/>
            <a:ext cx="1858010" cy="40259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 smtClean="0"/>
              <a:t>订单详情的逻辑</a:t>
            </a:r>
            <a:endParaRPr lang="zh-CN" altLang="en-US" sz="1600" dirty="0" smtClean="0"/>
          </a:p>
        </p:txBody>
      </p:sp>
      <p:grpSp>
        <p:nvGrpSpPr>
          <p:cNvPr id="9" name="组合 8"/>
          <p:cNvGrpSpPr/>
          <p:nvPr/>
        </p:nvGrpSpPr>
        <p:grpSpPr>
          <a:xfrm>
            <a:off x="593090" y="3128645"/>
            <a:ext cx="1526540" cy="660400"/>
            <a:chOff x="1179" y="3437"/>
            <a:chExt cx="2404" cy="1040"/>
          </a:xfrm>
        </p:grpSpPr>
        <p:sp>
          <p:nvSpPr>
            <p:cNvPr id="3" name="矩形 2"/>
            <p:cNvSpPr/>
            <p:nvPr/>
          </p:nvSpPr>
          <p:spPr>
            <a:xfrm>
              <a:off x="1179" y="3437"/>
              <a:ext cx="2404" cy="104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84" y="3438"/>
              <a:ext cx="2208" cy="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>
                <a:lnSpc>
                  <a:spcPct val="130000"/>
                </a:lnSpc>
              </a:pPr>
              <a:r>
                <a:rPr lang="zh-CN" altLang="en-US" sz="2400" dirty="0" smtClean="0">
                  <a:solidFill>
                    <a:schemeClr val="bg2"/>
                  </a:solidFill>
                  <a:latin typeface="Arial" pitchFamily="34" charset="0"/>
                  <a:ea typeface="微软雅黑" pitchFamily="34" charset="-122"/>
                </a:rPr>
                <a:t>订单状态</a:t>
              </a:r>
              <a:endParaRPr lang="zh-CN" altLang="en-US" sz="2400" dirty="0" smtClean="0">
                <a:solidFill>
                  <a:schemeClr val="bg2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007995" y="1432560"/>
            <a:ext cx="1526540" cy="661035"/>
            <a:chOff x="1179" y="3437"/>
            <a:chExt cx="2404" cy="1041"/>
          </a:xfrm>
        </p:grpSpPr>
        <p:sp>
          <p:nvSpPr>
            <p:cNvPr id="11" name="矩形 10"/>
            <p:cNvSpPr/>
            <p:nvPr/>
          </p:nvSpPr>
          <p:spPr>
            <a:xfrm>
              <a:off x="1179" y="3437"/>
              <a:ext cx="2404" cy="104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84" y="3438"/>
              <a:ext cx="1994" cy="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>
                <a:lnSpc>
                  <a:spcPct val="130000"/>
                </a:lnSpc>
              </a:pPr>
              <a:r>
                <a:rPr lang="en-US" altLang="zh-CN" sz="2400" dirty="0" smtClean="0">
                  <a:solidFill>
                    <a:schemeClr val="bg2"/>
                  </a:solidFill>
                  <a:latin typeface="Arial" pitchFamily="34" charset="0"/>
                  <a:ea typeface="微软雅黑" pitchFamily="34" charset="-122"/>
                </a:rPr>
                <a:t>  </a:t>
              </a:r>
              <a:r>
                <a:rPr lang="zh-CN" altLang="en-US" sz="2400" dirty="0" smtClean="0">
                  <a:solidFill>
                    <a:schemeClr val="bg2"/>
                  </a:solidFill>
                  <a:latin typeface="Arial" pitchFamily="34" charset="0"/>
                  <a:ea typeface="微软雅黑" pitchFamily="34" charset="-122"/>
                </a:rPr>
                <a:t>待确认</a:t>
              </a:r>
              <a:endParaRPr lang="zh-CN" altLang="en-US" sz="2400" dirty="0" smtClean="0">
                <a:solidFill>
                  <a:schemeClr val="bg2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007995" y="2556510"/>
            <a:ext cx="1526540" cy="661035"/>
            <a:chOff x="1179" y="3437"/>
            <a:chExt cx="2404" cy="1041"/>
          </a:xfrm>
        </p:grpSpPr>
        <p:sp>
          <p:nvSpPr>
            <p:cNvPr id="14" name="矩形 13"/>
            <p:cNvSpPr/>
            <p:nvPr/>
          </p:nvSpPr>
          <p:spPr>
            <a:xfrm>
              <a:off x="1179" y="3437"/>
              <a:ext cx="2404" cy="104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184" y="3438"/>
              <a:ext cx="1994" cy="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>
                <a:lnSpc>
                  <a:spcPct val="130000"/>
                </a:lnSpc>
              </a:pPr>
              <a:r>
                <a:rPr lang="en-US" altLang="zh-CN" sz="2400" dirty="0" smtClean="0">
                  <a:solidFill>
                    <a:schemeClr val="bg2"/>
                  </a:solidFill>
                  <a:latin typeface="Arial" pitchFamily="34" charset="0"/>
                  <a:ea typeface="微软雅黑" pitchFamily="34" charset="-122"/>
                </a:rPr>
                <a:t>  </a:t>
              </a:r>
              <a:r>
                <a:rPr lang="zh-CN" altLang="en-US" sz="2400" dirty="0" smtClean="0">
                  <a:solidFill>
                    <a:schemeClr val="bg2"/>
                  </a:solidFill>
                  <a:latin typeface="Arial" pitchFamily="34" charset="0"/>
                  <a:ea typeface="微软雅黑" pitchFamily="34" charset="-122"/>
                </a:rPr>
                <a:t>待支付</a:t>
              </a:r>
              <a:endParaRPr lang="zh-CN" altLang="en-US" sz="2400" dirty="0" smtClean="0">
                <a:solidFill>
                  <a:schemeClr val="bg2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439410" y="1479550"/>
            <a:ext cx="792480" cy="5664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400" dirty="0" smtClean="0">
                <a:latin typeface="Arial" pitchFamily="34" charset="0"/>
                <a:ea typeface="微软雅黑" pitchFamily="34" charset="-122"/>
              </a:rPr>
              <a:t>取消</a:t>
            </a:r>
            <a:endParaRPr lang="zh-CN" altLang="en-US" sz="2400" dirty="0" smtClean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 flipH="1">
            <a:off x="6930390" y="1479550"/>
            <a:ext cx="1618615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400" dirty="0" smtClean="0">
                <a:latin typeface="Arial" pitchFamily="34" charset="0"/>
                <a:ea typeface="微软雅黑" pitchFamily="34" charset="-122"/>
              </a:rPr>
              <a:t>修改</a:t>
            </a:r>
            <a:endParaRPr lang="zh-CN" altLang="en-US" sz="2400" dirty="0" smtClean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 flipH="1">
            <a:off x="6930390" y="4869815"/>
            <a:ext cx="1618615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400" dirty="0" smtClean="0">
                <a:latin typeface="Arial" pitchFamily="34" charset="0"/>
                <a:ea typeface="微软雅黑" pitchFamily="34" charset="-122"/>
              </a:rPr>
              <a:t>去评价</a:t>
            </a:r>
            <a:endParaRPr lang="zh-CN" altLang="en-US" sz="2400" dirty="0" smtClean="0">
              <a:latin typeface="Arial" pitchFamily="34" charset="0"/>
              <a:ea typeface="微软雅黑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007995" y="3742690"/>
            <a:ext cx="1526540" cy="661035"/>
            <a:chOff x="1179" y="3437"/>
            <a:chExt cx="2404" cy="1041"/>
          </a:xfrm>
        </p:grpSpPr>
        <p:sp>
          <p:nvSpPr>
            <p:cNvPr id="21" name="矩形 20"/>
            <p:cNvSpPr/>
            <p:nvPr/>
          </p:nvSpPr>
          <p:spPr>
            <a:xfrm>
              <a:off x="1179" y="3437"/>
              <a:ext cx="2404" cy="104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184" y="3438"/>
              <a:ext cx="1994" cy="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>
                <a:lnSpc>
                  <a:spcPct val="130000"/>
                </a:lnSpc>
              </a:pPr>
              <a:r>
                <a:rPr lang="en-US" altLang="zh-CN" sz="2400" dirty="0" smtClean="0">
                  <a:solidFill>
                    <a:schemeClr val="bg2"/>
                  </a:solidFill>
                  <a:latin typeface="Arial" pitchFamily="34" charset="0"/>
                  <a:ea typeface="微软雅黑" pitchFamily="34" charset="-122"/>
                </a:rPr>
                <a:t>  </a:t>
              </a:r>
              <a:r>
                <a:rPr lang="zh-CN" altLang="en-US" sz="2400" dirty="0" smtClean="0">
                  <a:solidFill>
                    <a:schemeClr val="bg2"/>
                  </a:solidFill>
                  <a:latin typeface="Arial" pitchFamily="34" charset="0"/>
                  <a:ea typeface="微软雅黑" pitchFamily="34" charset="-122"/>
                </a:rPr>
                <a:t>待入住</a:t>
              </a:r>
              <a:endParaRPr lang="zh-CN" altLang="en-US" sz="2400" dirty="0" smtClean="0">
                <a:solidFill>
                  <a:schemeClr val="bg2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 flipH="1">
            <a:off x="6930390" y="2651125"/>
            <a:ext cx="1618615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400" dirty="0" smtClean="0">
                <a:latin typeface="Arial" pitchFamily="34" charset="0"/>
                <a:ea typeface="微软雅黑" pitchFamily="34" charset="-122"/>
              </a:rPr>
              <a:t>去付款</a:t>
            </a:r>
            <a:endParaRPr lang="zh-CN" altLang="en-US" sz="2400" dirty="0" smtClean="0">
              <a:latin typeface="Arial" pitchFamily="34" charset="0"/>
              <a:ea typeface="微软雅黑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048000" y="4869815"/>
            <a:ext cx="1526540" cy="661035"/>
            <a:chOff x="1179" y="3437"/>
            <a:chExt cx="2404" cy="1041"/>
          </a:xfrm>
        </p:grpSpPr>
        <p:sp>
          <p:nvSpPr>
            <p:cNvPr id="25" name="矩形 24"/>
            <p:cNvSpPr/>
            <p:nvPr/>
          </p:nvSpPr>
          <p:spPr>
            <a:xfrm>
              <a:off x="1179" y="3437"/>
              <a:ext cx="2404" cy="104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184" y="3438"/>
              <a:ext cx="1994" cy="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>
                <a:lnSpc>
                  <a:spcPct val="130000"/>
                </a:lnSpc>
              </a:pPr>
              <a:r>
                <a:rPr lang="en-US" altLang="zh-CN" sz="2400" dirty="0" smtClean="0">
                  <a:solidFill>
                    <a:schemeClr val="bg2"/>
                  </a:solidFill>
                  <a:latin typeface="Arial" pitchFamily="34" charset="0"/>
                  <a:ea typeface="微软雅黑" pitchFamily="34" charset="-122"/>
                </a:rPr>
                <a:t>  </a:t>
              </a:r>
              <a:r>
                <a:rPr lang="zh-CN" altLang="en-US" sz="2400" dirty="0" smtClean="0">
                  <a:solidFill>
                    <a:schemeClr val="bg2"/>
                  </a:solidFill>
                  <a:latin typeface="Arial" pitchFamily="34" charset="0"/>
                  <a:ea typeface="微软雅黑" pitchFamily="34" charset="-122"/>
                </a:rPr>
                <a:t>已完成</a:t>
              </a:r>
              <a:endParaRPr lang="zh-CN" altLang="en-US" sz="2400" dirty="0" smtClean="0">
                <a:solidFill>
                  <a:schemeClr val="bg2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 flipH="1">
            <a:off x="6930390" y="3837305"/>
            <a:ext cx="1618615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400" dirty="0" smtClean="0">
                <a:latin typeface="Arial" pitchFamily="34" charset="0"/>
                <a:ea typeface="微软雅黑" pitchFamily="34" charset="-122"/>
              </a:rPr>
              <a:t>确认入住</a:t>
            </a:r>
            <a:endParaRPr lang="zh-CN" altLang="en-US" sz="2400" dirty="0" smtClean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07355" y="3366770"/>
            <a:ext cx="67246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6600" dirty="0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charset="0"/>
              </a:rPr>
              <a:t>×</a:t>
            </a:r>
            <a:endParaRPr lang="zh-CN" altLang="en-US" sz="6600" dirty="0" smtClean="0">
              <a:solidFill>
                <a:srgbClr val="FF0000"/>
              </a:solidFill>
              <a:latin typeface="Arial" pitchFamily="34" charset="0"/>
              <a:ea typeface="微软雅黑" pitchFamily="34" charset="-122"/>
              <a:cs typeface="Arial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512435" y="2247900"/>
            <a:ext cx="67246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6600" dirty="0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charset="0"/>
              </a:rPr>
              <a:t>×</a:t>
            </a:r>
            <a:endParaRPr lang="zh-CN" altLang="en-US" sz="6600" dirty="0" smtClean="0">
              <a:solidFill>
                <a:srgbClr val="FF0000"/>
              </a:solidFill>
              <a:latin typeface="Arial" pitchFamily="34" charset="0"/>
              <a:ea typeface="微软雅黑" pitchFamily="34" charset="-122"/>
              <a:cs typeface="Arial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529580" y="4417060"/>
            <a:ext cx="672465" cy="1398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6600" dirty="0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charset="0"/>
              </a:rPr>
              <a:t>×</a:t>
            </a:r>
            <a:endParaRPr lang="zh-CN" altLang="en-US" sz="6600" dirty="0" smtClean="0">
              <a:solidFill>
                <a:srgbClr val="FF0000"/>
              </a:solidFill>
              <a:latin typeface="Arial" pitchFamily="34" charset="0"/>
              <a:ea typeface="微软雅黑" pitchFamily="34" charset="-122"/>
              <a:cs typeface="Arial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40385" y="4083050"/>
            <a:ext cx="160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itchFamily="34" charset="0"/>
                <a:ea typeface="微软雅黑" pitchFamily="34" charset="-122"/>
              </a:rPr>
              <a:t>（房客订单详情）</a:t>
            </a:r>
            <a:endParaRPr lang="zh-CN" altLang="en-US" sz="1400" dirty="0" smtClean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07940" y="958215"/>
            <a:ext cx="1529080" cy="4476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微软雅黑" pitchFamily="34" charset="-122"/>
                <a:sym typeface="+mn-ea"/>
              </a:rPr>
              <a:t>LinerLayoutA</a:t>
            </a:r>
            <a:endParaRPr lang="en-US" altLang="zh-CN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71005" y="951865"/>
            <a:ext cx="1529080" cy="4476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微软雅黑" pitchFamily="34" charset="-122"/>
                <a:sym typeface="+mn-ea"/>
              </a:rPr>
              <a:t>LinerLayoutB</a:t>
            </a:r>
            <a:endParaRPr lang="en-US" altLang="zh-CN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itchFamily="34" charset="0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5118735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张丰鸽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961303" y="6031152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 smtClean="0"/>
              <a:t>支付页面</a:t>
            </a:r>
            <a:endParaRPr lang="zh-CN" altLang="en-US" sz="1400" dirty="0" smtClean="0"/>
          </a:p>
        </p:txBody>
      </p:sp>
      <p:pic>
        <p:nvPicPr>
          <p:cNvPr id="3" name="图片 2" descr="ED69431CDA47B224DD2BF52AEBF663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010" y="980440"/>
            <a:ext cx="2787015" cy="4837430"/>
          </a:xfrm>
          <a:prstGeom prst="rect">
            <a:avLst/>
          </a:prstGeom>
        </p:spPr>
      </p:pic>
      <p:sp>
        <p:nvSpPr>
          <p:cNvPr id="10" name="内容占位符 5"/>
          <p:cNvSpPr>
            <a:spLocks noGrp="1"/>
          </p:cNvSpPr>
          <p:nvPr/>
        </p:nvSpPr>
        <p:spPr>
          <a:xfrm>
            <a:off x="6428740" y="307975"/>
            <a:ext cx="2725420" cy="939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Bomb</a:t>
            </a:r>
            <a:r>
              <a:rPr sz="1600" dirty="0"/>
              <a:t>第三方支付</a:t>
            </a:r>
            <a:endParaRPr sz="1600" dirty="0"/>
          </a:p>
        </p:txBody>
      </p:sp>
      <p:pic>
        <p:nvPicPr>
          <p:cNvPr id="2" name="图片 1" descr="EB1C865629D12E1494B6DB4201FF477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0" y="980440"/>
            <a:ext cx="2700655" cy="4802505"/>
          </a:xfrm>
          <a:prstGeom prst="rect">
            <a:avLst/>
          </a:prstGeom>
        </p:spPr>
      </p:pic>
      <p:pic>
        <p:nvPicPr>
          <p:cNvPr id="6" name="图片 5" descr="BBD638D4856916D2DEDBFEEABFB0AC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0" y="969010"/>
            <a:ext cx="2660015" cy="4813935"/>
          </a:xfrm>
          <a:prstGeom prst="rect">
            <a:avLst/>
          </a:prstGeom>
        </p:spPr>
      </p:pic>
      <p:sp>
        <p:nvSpPr>
          <p:cNvPr id="7" name="Rectangle 3"/>
          <p:cNvSpPr txBox="1"/>
          <p:nvPr/>
        </p:nvSpPr>
        <p:spPr>
          <a:xfrm>
            <a:off x="3972473" y="6031152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 smtClean="0"/>
              <a:t>微信支付</a:t>
            </a:r>
            <a:endParaRPr lang="zh-CN" altLang="en-US" sz="1400" dirty="0" smtClean="0"/>
          </a:p>
        </p:txBody>
      </p:sp>
      <p:sp>
        <p:nvSpPr>
          <p:cNvPr id="8" name="Rectangle 3"/>
          <p:cNvSpPr txBox="1"/>
          <p:nvPr/>
        </p:nvSpPr>
        <p:spPr>
          <a:xfrm>
            <a:off x="6998248" y="6031152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 smtClean="0"/>
              <a:t>支付宝支付</a:t>
            </a:r>
            <a:endParaRPr lang="zh-CN" alt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一、项目概述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19099" y="1369841"/>
            <a:ext cx="3190375" cy="50708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项目背景</a:t>
            </a:r>
            <a:endParaRPr lang="zh-CN" altLang="en-US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665" y="2426970"/>
            <a:ext cx="2574290" cy="25742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60800" y="2599690"/>
            <a:ext cx="4935855" cy="22294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3600" dirty="0" smtClean="0">
                <a:latin typeface="Arial" pitchFamily="34" charset="0"/>
                <a:ea typeface="微软雅黑" pitchFamily="34" charset="-122"/>
              </a:rPr>
              <a:t>Airbnb</a:t>
            </a:r>
            <a:endParaRPr lang="zh-CN" altLang="en-US" sz="3600" dirty="0" smtClean="0">
              <a:latin typeface="Arial" pitchFamily="34" charset="0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 smtClean="0">
                <a:latin typeface="Arial" pitchFamily="34" charset="0"/>
                <a:ea typeface="微软雅黑" pitchFamily="34" charset="-122"/>
              </a:rPr>
              <a:t>美国最大的旅行房屋租赁</a:t>
            </a:r>
            <a:r>
              <a:rPr lang="en-US" altLang="zh-CN" sz="2400" dirty="0" smtClean="0">
                <a:latin typeface="Arial" pitchFamily="34" charset="0"/>
                <a:ea typeface="微软雅黑" pitchFamily="34" charset="-122"/>
              </a:rPr>
              <a:t>app</a:t>
            </a:r>
            <a:endParaRPr lang="en-US" altLang="zh-CN" sz="2400" dirty="0" smtClean="0">
              <a:latin typeface="Arial" pitchFamily="34" charset="0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 smtClean="0">
                <a:latin typeface="Arial" pitchFamily="34" charset="0"/>
                <a:ea typeface="微软雅黑" pitchFamily="34" charset="-122"/>
              </a:rPr>
              <a:t>闲置资源利用率从而获得最大收益</a:t>
            </a:r>
            <a:endParaRPr lang="en-US" altLang="zh-CN" sz="2400" dirty="0" smtClean="0">
              <a:latin typeface="Arial" pitchFamily="34" charset="0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 smtClean="0">
                <a:latin typeface="Arial" pitchFamily="34" charset="0"/>
                <a:ea typeface="微软雅黑" pitchFamily="34" charset="-122"/>
              </a:rPr>
              <a:t>“</a:t>
            </a:r>
            <a:r>
              <a:rPr lang="zh-CN" altLang="en-US" sz="2400" dirty="0" smtClean="0">
                <a:latin typeface="Arial" pitchFamily="34" charset="0"/>
                <a:ea typeface="微软雅黑" pitchFamily="34" charset="-122"/>
              </a:rPr>
              <a:t>共享经济</a:t>
            </a:r>
            <a:r>
              <a:rPr lang="en-US" altLang="zh-CN" sz="2400" dirty="0" smtClean="0">
                <a:latin typeface="Arial" pitchFamily="34" charset="0"/>
                <a:ea typeface="微软雅黑" pitchFamily="34" charset="-122"/>
              </a:rPr>
              <a:t>”</a:t>
            </a:r>
            <a:endParaRPr lang="en-US" altLang="zh-CN" sz="2400" dirty="0" smtClean="0">
              <a:latin typeface="Arial" pitchFamily="34" charset="0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631055" cy="61722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张丰鸽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3670848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华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G750-T01</a:t>
            </a:r>
            <a:endParaRPr lang="zh-CN" altLang="en-US" sz="1400" dirty="0" smtClean="0"/>
          </a:p>
        </p:txBody>
      </p:sp>
      <p:pic>
        <p:nvPicPr>
          <p:cNvPr id="2" name="图片 1" descr="D881C175100C1024AD242D1A958C42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6000" y="1094400"/>
            <a:ext cx="2983865" cy="5306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142571" y="3148985"/>
            <a:ext cx="3482117" cy="617132"/>
          </a:xfrm>
        </p:spPr>
        <p:txBody>
          <a:bodyPr>
            <a:noAutofit/>
          </a:bodyPr>
          <a:lstStyle/>
          <a:p>
            <a:r>
              <a:rPr lang="zh-CN" altLang="en-US" sz="4800" dirty="0" smtClean="0"/>
              <a:t>黄鹏鸿</a:t>
            </a:r>
            <a:endParaRPr lang="zh-CN" altLang="en-US" sz="4800" dirty="0"/>
          </a:p>
        </p:txBody>
      </p:sp>
      <p:grpSp>
        <p:nvGrpSpPr>
          <p:cNvPr id="4" name="Group 2"/>
          <p:cNvGrpSpPr/>
          <p:nvPr/>
        </p:nvGrpSpPr>
        <p:grpSpPr bwMode="auto">
          <a:xfrm>
            <a:off x="748940" y="2583273"/>
            <a:ext cx="1817166" cy="1763645"/>
            <a:chOff x="0" y="0"/>
            <a:chExt cx="5237019" cy="5201394"/>
          </a:xfrm>
        </p:grpSpPr>
        <p:sp>
          <p:nvSpPr>
            <p:cNvPr id="7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999"/>
                </a:srgbClr>
              </a:solidFill>
              <a:miter lim="800000"/>
            </a:ln>
          </p:spPr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999"/>
                </a:srgbClr>
              </a:solidFill>
              <a:miter lim="800000"/>
            </a:ln>
          </p:spPr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999"/>
                </a:srgbClr>
              </a:solidFill>
              <a:miter lim="800000"/>
            </a:ln>
          </p:spPr>
          <p:txBody>
            <a:bodyPr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15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直接连接符 38"/>
            <p:cNvCxnSpPr>
              <a:cxnSpLocks noChangeShapeType="1"/>
              <a:endCxn id="14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直接连接符 44"/>
            <p:cNvCxnSpPr>
              <a:cxnSpLocks noChangeShapeType="1"/>
              <a:stCxn id="14" idx="1"/>
              <a:endCxn id="14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文本框 49"/>
          <p:cNvSpPr txBox="1">
            <a:spLocks noChangeArrowheads="1"/>
          </p:cNvSpPr>
          <p:nvPr/>
        </p:nvSpPr>
        <p:spPr bwMode="auto">
          <a:xfrm>
            <a:off x="442776" y="2949719"/>
            <a:ext cx="243361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600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6000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标题 4"/>
          <p:cNvSpPr txBox="1"/>
          <p:nvPr/>
        </p:nvSpPr>
        <p:spPr>
          <a:xfrm>
            <a:off x="748940" y="182879"/>
            <a:ext cx="7280366" cy="6171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二、个人展示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5262245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黄鹏鸿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4" name="Rectangle 3"/>
          <p:cNvSpPr txBox="1"/>
          <p:nvPr/>
        </p:nvSpPr>
        <p:spPr>
          <a:xfrm>
            <a:off x="3670848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华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G750-T01</a:t>
            </a:r>
            <a:endParaRPr lang="zh-CN" altLang="en-US" sz="1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1093282"/>
            <a:ext cx="2914077" cy="5272515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329010" y="2630750"/>
            <a:ext cx="2449229" cy="1219355"/>
          </a:xfrm>
        </p:spPr>
        <p:txBody>
          <a:bodyPr>
            <a:normAutofit/>
          </a:bodyPr>
          <a:lstStyle/>
          <a:p>
            <a:r>
              <a:rPr lang="zh-CN" altLang="en-US" sz="1600" dirty="0" smtClean="0"/>
              <a:t>广播轮动</a:t>
            </a:r>
            <a:r>
              <a:rPr lang="en-US" altLang="zh-CN" sz="1600" dirty="0" err="1" smtClean="0"/>
              <a:t>ViewPager</a:t>
            </a:r>
            <a:endParaRPr lang="en-US" altLang="zh-CN" sz="1600" dirty="0" smtClean="0"/>
          </a:p>
          <a:p>
            <a:r>
              <a:rPr lang="en-US" altLang="zh-CN" sz="1600" dirty="0" err="1" smtClean="0"/>
              <a:t>ViewPager+CardView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5662295" cy="61722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黄鹏鸿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3670848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华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G750-T01</a:t>
            </a:r>
            <a:endParaRPr lang="zh-CN" altLang="en-US" sz="1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1094804"/>
            <a:ext cx="2914077" cy="52709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5384165" cy="61722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黄鹏鸿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3670848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华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G750-T01</a:t>
            </a:r>
            <a:endParaRPr lang="zh-CN" altLang="en-US" sz="1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1094804"/>
            <a:ext cx="2914077" cy="5270991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329010" y="2630750"/>
            <a:ext cx="2449229" cy="1219355"/>
          </a:xfrm>
        </p:spPr>
        <p:txBody>
          <a:bodyPr>
            <a:normAutofit/>
          </a:bodyPr>
          <a:lstStyle/>
          <a:p>
            <a:r>
              <a:rPr lang="en-US" altLang="zh-CN" sz="1600" dirty="0" err="1" smtClean="0"/>
              <a:t>PullToRefresh</a:t>
            </a:r>
            <a:endParaRPr lang="en-US" altLang="zh-CN" sz="1600" dirty="0" smtClean="0"/>
          </a:p>
          <a:p>
            <a:r>
              <a:rPr lang="en-US" altLang="zh-CN" sz="1600" dirty="0" smtClean="0"/>
              <a:t>Spinner</a:t>
            </a:r>
            <a:r>
              <a:rPr lang="zh-CN" altLang="en-US" sz="1600" dirty="0"/>
              <a:t>实</a:t>
            </a:r>
            <a:r>
              <a:rPr lang="zh-CN" altLang="en-US" sz="1600" dirty="0" smtClean="0"/>
              <a:t>现下拉选择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5356225" cy="61722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黄鹏鸿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3670848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华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G750-T01</a:t>
            </a:r>
            <a:endParaRPr lang="zh-CN" altLang="en-US" sz="1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1094802"/>
            <a:ext cx="2914077" cy="52709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5356225" cy="61722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黄鹏鸿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3670848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华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G750-T01</a:t>
            </a:r>
            <a:endParaRPr lang="zh-CN" altLang="en-US" sz="1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1094802"/>
            <a:ext cx="2914077" cy="52709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5773420" cy="61722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黄鹏鸿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3670848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华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G750-T01</a:t>
            </a:r>
            <a:endParaRPr lang="zh-CN" altLang="en-US" sz="1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1094800"/>
            <a:ext cx="2914078" cy="52709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5262245" cy="61722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黄鹏鸿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3670848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华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G750-T01</a:t>
            </a:r>
            <a:endParaRPr lang="zh-CN" altLang="en-US" sz="1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1094800"/>
            <a:ext cx="2914078" cy="52709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5480685" cy="61722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黄鹏鸿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3670848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华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G750-T01</a:t>
            </a:r>
            <a:endParaRPr lang="zh-CN" altLang="en-US" sz="1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1094800"/>
            <a:ext cx="2964934" cy="5270994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329010" y="2630750"/>
            <a:ext cx="2728363" cy="1219355"/>
          </a:xfrm>
        </p:spPr>
        <p:txBody>
          <a:bodyPr>
            <a:normAutofit/>
          </a:bodyPr>
          <a:lstStyle/>
          <a:p>
            <a:r>
              <a:rPr lang="en-US" altLang="zh-CN" sz="1600" dirty="0" err="1" smtClean="0"/>
              <a:t>RadioButton+Fragment</a:t>
            </a:r>
            <a:endParaRPr lang="en-US" altLang="zh-CN" sz="1600" dirty="0" smtClean="0"/>
          </a:p>
          <a:p>
            <a:r>
              <a:rPr lang="en-US" altLang="zh-CN" sz="1600" dirty="0" smtClean="0"/>
              <a:t>Mob</a:t>
            </a:r>
            <a:r>
              <a:rPr lang="zh-CN" altLang="en-US" sz="1600" dirty="0" smtClean="0"/>
              <a:t>第三分享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一、项目概述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19100" y="1369841"/>
            <a:ext cx="1833212" cy="555212"/>
          </a:xfrm>
        </p:spPr>
        <p:txBody>
          <a:bodyPr/>
          <a:lstStyle/>
          <a:p>
            <a:r>
              <a:rPr lang="zh-CN" altLang="en-US" dirty="0" smtClean="0"/>
              <a:t>项目简介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706370" y="2188480"/>
            <a:ext cx="5760720" cy="228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轻松住</a:t>
            </a:r>
            <a:r>
              <a:rPr lang="zh-CN" altLang="zh-CN" dirty="0" smtClean="0"/>
              <a:t>是</a:t>
            </a:r>
            <a:r>
              <a:rPr lang="zh-CN" altLang="zh-CN" dirty="0"/>
              <a:t>一</a:t>
            </a:r>
            <a:r>
              <a:rPr lang="zh-CN" altLang="zh-CN" dirty="0" smtClean="0"/>
              <a:t>款</a:t>
            </a:r>
            <a:r>
              <a:rPr lang="zh-CN" altLang="zh-CN" dirty="0">
                <a:latin typeface="+mn-ea"/>
              </a:rPr>
              <a:t>使</a:t>
            </a:r>
            <a:r>
              <a:rPr lang="zh-CN" altLang="en-US" dirty="0">
                <a:latin typeface="+mn-ea"/>
              </a:rPr>
              <a:t>得</a:t>
            </a:r>
            <a:r>
              <a:rPr lang="zh-CN" altLang="zh-CN" dirty="0">
                <a:latin typeface="+mn-ea"/>
              </a:rPr>
              <a:t>闲置</a:t>
            </a:r>
            <a:r>
              <a:rPr lang="zh-CN" altLang="en-US" dirty="0">
                <a:latin typeface="+mn-ea"/>
              </a:rPr>
              <a:t>的</a:t>
            </a:r>
            <a:r>
              <a:rPr lang="zh-CN" altLang="zh-CN" dirty="0">
                <a:latin typeface="+mn-ea"/>
              </a:rPr>
              <a:t>房屋或者沙发</a:t>
            </a:r>
            <a:r>
              <a:rPr lang="zh-CN" altLang="en-US" dirty="0">
                <a:latin typeface="+mn-ea"/>
              </a:rPr>
              <a:t>能够被</a:t>
            </a:r>
            <a:r>
              <a:rPr lang="zh-CN" altLang="zh-CN" dirty="0">
                <a:latin typeface="+mn-ea"/>
              </a:rPr>
              <a:t>有效利用</a:t>
            </a:r>
            <a:r>
              <a:rPr lang="zh-CN" altLang="zh-CN" dirty="0" smtClean="0"/>
              <a:t>，</a:t>
            </a:r>
            <a:r>
              <a:rPr lang="zh-CN" altLang="en-US" dirty="0">
                <a:latin typeface="+mn-ea"/>
              </a:rPr>
              <a:t>同</a:t>
            </a:r>
            <a:r>
              <a:rPr lang="zh-CN" altLang="en-US" dirty="0" smtClean="0">
                <a:latin typeface="+mn-ea"/>
              </a:rPr>
              <a:t>时</a:t>
            </a:r>
            <a:r>
              <a:rPr lang="zh-CN" altLang="zh-CN" dirty="0"/>
              <a:t>为旅行者提供实惠温暖的住房环</a:t>
            </a:r>
            <a:r>
              <a:rPr lang="zh-CN" altLang="zh-CN" dirty="0" smtClean="0"/>
              <a:t>境</a:t>
            </a:r>
            <a:r>
              <a:rPr lang="zh-CN" altLang="zh-CN" dirty="0" smtClean="0">
                <a:latin typeface="+mn-ea"/>
              </a:rPr>
              <a:t>，</a:t>
            </a:r>
            <a:r>
              <a:rPr lang="zh-CN" altLang="en-US" dirty="0" smtClean="0">
                <a:latin typeface="+mn-ea"/>
              </a:rPr>
              <a:t>同时增</a:t>
            </a:r>
            <a:r>
              <a:rPr lang="zh-CN" altLang="en-US" dirty="0">
                <a:latin typeface="+mn-ea"/>
              </a:rPr>
              <a:t>加房客房东之间的互动，</a:t>
            </a:r>
            <a:r>
              <a:rPr lang="zh-CN" altLang="zh-CN" dirty="0">
                <a:latin typeface="+mn-ea"/>
              </a:rPr>
              <a:t>达到双赢的目</a:t>
            </a:r>
            <a:r>
              <a:rPr lang="zh-CN" altLang="zh-CN" dirty="0" smtClean="0">
                <a:latin typeface="+mn-ea"/>
              </a:rPr>
              <a:t>的</a:t>
            </a:r>
            <a:r>
              <a:rPr lang="zh-CN" altLang="en-US" dirty="0" smtClean="0">
                <a:latin typeface="+mn-ea"/>
              </a:rPr>
              <a:t>的应用，我们的</a:t>
            </a:r>
            <a:r>
              <a:rPr lang="en-US" altLang="zh-CN" dirty="0" smtClean="0">
                <a:latin typeface="+mn-ea"/>
              </a:rPr>
              <a:t>app</a:t>
            </a:r>
            <a:r>
              <a:rPr lang="zh-CN" altLang="en-US" dirty="0" smtClean="0">
                <a:solidFill>
                  <a:srgbClr val="0070C0"/>
                </a:solidFill>
                <a:latin typeface="+mn-ea"/>
              </a:rPr>
              <a:t>已经上架</a:t>
            </a:r>
            <a:r>
              <a:rPr lang="zh-CN" altLang="en-US" dirty="0" smtClean="0">
                <a:latin typeface="+mn-ea"/>
              </a:rPr>
              <a:t>。</a:t>
            </a:r>
            <a:endParaRPr lang="zh-CN" altLang="en-US" dirty="0" smtClean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11" y="2494883"/>
            <a:ext cx="1676190" cy="16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5312410" cy="61722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黄鹏鸿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3670848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华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G750-T01</a:t>
            </a:r>
            <a:endParaRPr lang="zh-CN" altLang="en-US" sz="1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1094800"/>
            <a:ext cx="2964936" cy="52709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5438775" cy="61722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黄鹏鸿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3670848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华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G750-T01</a:t>
            </a:r>
            <a:endParaRPr lang="zh-CN" altLang="en-US" sz="1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1094796"/>
            <a:ext cx="2964937" cy="5270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5312410" cy="61722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黄鹏鸿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3670848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华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G750-T01</a:t>
            </a:r>
            <a:endParaRPr lang="zh-CN" altLang="en-US" sz="1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1094796"/>
            <a:ext cx="2964938" cy="5270998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329010" y="2630750"/>
            <a:ext cx="2449229" cy="1219355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高</a:t>
            </a:r>
            <a:r>
              <a:rPr lang="zh-CN" altLang="en-US" sz="1600" dirty="0" smtClean="0"/>
              <a:t>德地图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5312410" cy="61722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黄鹏鸿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329010" y="2630750"/>
            <a:ext cx="2747613" cy="1219355"/>
          </a:xfrm>
        </p:spPr>
        <p:txBody>
          <a:bodyPr>
            <a:normAutofit/>
          </a:bodyPr>
          <a:lstStyle/>
          <a:p>
            <a:r>
              <a:rPr lang="zh-CN" altLang="en-US" sz="1600" dirty="0" smtClean="0"/>
              <a:t>自定义</a:t>
            </a:r>
            <a:r>
              <a:rPr lang="en-US" altLang="zh-CN" sz="1600" dirty="0" err="1" smtClean="0"/>
              <a:t>GridView</a:t>
            </a:r>
            <a:endParaRPr lang="en-US" altLang="zh-CN" sz="1600" dirty="0" smtClean="0"/>
          </a:p>
          <a:p>
            <a:r>
              <a:rPr lang="zh-CN" altLang="en-US" sz="1600" dirty="0"/>
              <a:t>使</a:t>
            </a:r>
            <a:r>
              <a:rPr lang="zh-CN" altLang="en-US" sz="1600" dirty="0" smtClean="0"/>
              <a:t>用</a:t>
            </a:r>
            <a:r>
              <a:rPr lang="en-US" altLang="zh-CN" sz="1600" dirty="0" smtClean="0"/>
              <a:t>Calendar</a:t>
            </a:r>
            <a:r>
              <a:rPr lang="zh-CN" altLang="en-US" sz="1600" dirty="0" smtClean="0"/>
              <a:t>获取日期</a:t>
            </a:r>
            <a:endParaRPr lang="zh-CN" altLang="en-US" sz="16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1094796"/>
            <a:ext cx="2964938" cy="5271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5335905" cy="61722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黄鹏鸿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8" y="1223750"/>
            <a:ext cx="2709334" cy="48165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869" y="1223749"/>
            <a:ext cx="2709334" cy="48165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010" y="1223749"/>
            <a:ext cx="2709334" cy="4816593"/>
          </a:xfrm>
          <a:prstGeom prst="rect">
            <a:avLst/>
          </a:prstGeom>
        </p:spPr>
      </p:pic>
      <p:sp>
        <p:nvSpPr>
          <p:cNvPr id="9" name="内容占位符 5"/>
          <p:cNvSpPr>
            <a:spLocks noGrp="1"/>
          </p:cNvSpPr>
          <p:nvPr>
            <p:ph idx="1"/>
          </p:nvPr>
        </p:nvSpPr>
        <p:spPr>
          <a:xfrm>
            <a:off x="3484345" y="6252211"/>
            <a:ext cx="2261831" cy="423739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sz="1600" dirty="0"/>
              <a:t>房</a:t>
            </a:r>
            <a:r>
              <a:rPr lang="zh-CN" altLang="en-US" sz="1600" dirty="0" smtClean="0"/>
              <a:t>东可租日期管理页面</a:t>
            </a:r>
            <a:endParaRPr lang="en-US" altLang="zh-CN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6038215" cy="61722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黄鹏鸿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74" y="1092841"/>
            <a:ext cx="2448258" cy="43114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287" y="1092841"/>
            <a:ext cx="2460236" cy="4311498"/>
          </a:xfrm>
          <a:prstGeom prst="rect">
            <a:avLst/>
          </a:prstGeom>
        </p:spPr>
      </p:pic>
      <p:sp>
        <p:nvSpPr>
          <p:cNvPr id="9" name="内容占位符 5"/>
          <p:cNvSpPr txBox="1"/>
          <p:nvPr/>
        </p:nvSpPr>
        <p:spPr>
          <a:xfrm>
            <a:off x="1109697" y="5544861"/>
            <a:ext cx="2577211" cy="1219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 smtClean="0"/>
              <a:t>可点击的</a:t>
            </a:r>
            <a:r>
              <a:rPr lang="en-US" altLang="zh-CN" sz="1600" dirty="0" err="1" smtClean="0"/>
              <a:t>GridView</a:t>
            </a:r>
            <a:r>
              <a:rPr lang="zh-CN" altLang="en-US" sz="1600" dirty="0" smtClean="0"/>
              <a:t>，自定义监听函数，当第二次点击时，调用</a:t>
            </a:r>
            <a:r>
              <a:rPr lang="en-US" altLang="zh-CN" sz="1600" dirty="0" smtClean="0"/>
              <a:t>Finish</a:t>
            </a:r>
            <a:r>
              <a:rPr lang="zh-CN" altLang="en-US" sz="1600" dirty="0" smtClean="0"/>
              <a:t>结束页面。（此</a:t>
            </a:r>
            <a:r>
              <a:rPr lang="zh-CN" altLang="en-US" sz="1600" dirty="0"/>
              <a:t>时日期并不会锁</a:t>
            </a:r>
            <a:r>
              <a:rPr lang="zh-CN" altLang="en-US" sz="1600" dirty="0" smtClean="0"/>
              <a:t>定）</a:t>
            </a:r>
            <a:endParaRPr lang="zh-CN" altLang="en-US" sz="1600" dirty="0"/>
          </a:p>
        </p:txBody>
      </p:sp>
      <p:sp>
        <p:nvSpPr>
          <p:cNvPr id="10" name="内容占位符 5"/>
          <p:cNvSpPr txBox="1"/>
          <p:nvPr/>
        </p:nvSpPr>
        <p:spPr>
          <a:xfrm>
            <a:off x="5568462" y="5638645"/>
            <a:ext cx="2368061" cy="1219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 smtClean="0"/>
              <a:t>用户在付款完成后，日期才会锁定。（付款后的可租日期页面）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5312410" cy="61722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黄鹏鸿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3670848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华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G750-T01</a:t>
            </a:r>
            <a:endParaRPr lang="zh-CN" altLang="en-US" sz="1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1094791"/>
            <a:ext cx="2964831" cy="52708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5312410" cy="61722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黄鹏鸿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3670848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华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G750-T01</a:t>
            </a:r>
            <a:endParaRPr lang="zh-CN" altLang="en-US" sz="1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1094791"/>
            <a:ext cx="2964831" cy="5270811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329011" y="2630751"/>
            <a:ext cx="1677852" cy="675158"/>
          </a:xfrm>
        </p:spPr>
        <p:txBody>
          <a:bodyPr>
            <a:normAutofit/>
          </a:bodyPr>
          <a:lstStyle/>
          <a:p>
            <a:r>
              <a:rPr lang="en-US" altLang="zh-CN" sz="1600" dirty="0" err="1" smtClean="0"/>
              <a:t>ListView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6136640" cy="61722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黄鹏鸿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88" y="1093621"/>
            <a:ext cx="2965160" cy="5119610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7141150" y="2525243"/>
            <a:ext cx="1838727" cy="2163988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入住</a:t>
            </a:r>
            <a:r>
              <a:rPr lang="zh-CN" altLang="en-US" sz="1600" dirty="0" smtClean="0"/>
              <a:t>人列表使用</a:t>
            </a:r>
            <a:r>
              <a:rPr lang="en-US" altLang="zh-CN" sz="1600" dirty="0" err="1" smtClean="0"/>
              <a:t>ListView</a:t>
            </a:r>
            <a:r>
              <a:rPr lang="zh-CN" altLang="en-US" sz="1600" dirty="0" smtClean="0"/>
              <a:t>，</a:t>
            </a:r>
            <a:r>
              <a:rPr lang="en-US" altLang="zh-CN" sz="1600" dirty="0" err="1" smtClean="0"/>
              <a:t>addHeaderView</a:t>
            </a:r>
            <a:r>
              <a:rPr lang="en-US" altLang="zh-CN" sz="1600" dirty="0"/>
              <a:t>, </a:t>
            </a:r>
            <a:r>
              <a:rPr lang="en-US" altLang="zh-CN" sz="1600" dirty="0" err="1" smtClean="0"/>
              <a:t>addFooterView</a:t>
            </a:r>
            <a:r>
              <a:rPr lang="zh-CN" altLang="en-US" sz="1600" dirty="0" smtClean="0"/>
              <a:t>连接前后页面</a:t>
            </a:r>
            <a:endParaRPr lang="zh-CN" altLang="en-US" sz="1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978" y="1093621"/>
            <a:ext cx="2964941" cy="5119610"/>
          </a:xfrm>
          <a:prstGeom prst="rect">
            <a:avLst/>
          </a:prstGeom>
        </p:spPr>
      </p:pic>
      <p:sp>
        <p:nvSpPr>
          <p:cNvPr id="8" name="内容占位符 5"/>
          <p:cNvSpPr txBox="1"/>
          <p:nvPr/>
        </p:nvSpPr>
        <p:spPr>
          <a:xfrm>
            <a:off x="1192489" y="6298216"/>
            <a:ext cx="1630958" cy="4172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进</a:t>
            </a:r>
            <a:r>
              <a:rPr lang="zh-CN" altLang="en-US" sz="1600" dirty="0" smtClean="0"/>
              <a:t>入后的界面</a:t>
            </a:r>
            <a:endParaRPr lang="en-US" sz="1600" dirty="0"/>
          </a:p>
        </p:txBody>
      </p:sp>
      <p:sp>
        <p:nvSpPr>
          <p:cNvPr id="9" name="内容占位符 5"/>
          <p:cNvSpPr txBox="1"/>
          <p:nvPr/>
        </p:nvSpPr>
        <p:spPr>
          <a:xfrm>
            <a:off x="4725969" y="6298216"/>
            <a:ext cx="1967908" cy="41724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 smtClean="0"/>
              <a:t>填入数据后的界面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5356225" cy="61722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黄鹏鸿</a:t>
            </a:r>
            <a:endParaRPr lang="zh-CN" altLang="en-US" dirty="0"/>
          </a:p>
        </p:txBody>
      </p:sp>
      <p:pic>
        <p:nvPicPr>
          <p:cNvPr id="3" name="图片 2" descr="C:\Users\zzia\Desktop\W6RO_1JZR`G]DU2P2QBPYHN.jpgW6RO_1JZR`G]DU2P2QBPYHN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8738" y="1094887"/>
            <a:ext cx="2523145" cy="4485005"/>
          </a:xfrm>
          <a:prstGeom prst="rect">
            <a:avLst/>
          </a:prstGeom>
        </p:spPr>
      </p:pic>
      <p:pic>
        <p:nvPicPr>
          <p:cNvPr id="6" name="图片 5" descr="C:\Users\zzia\Desktop\6`WD9WYS%}SN6]JBIAR1Z$F.jpg6`WD9WYS%}SN6]JBIAR1Z$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78116" y="1094885"/>
            <a:ext cx="2523145" cy="4485005"/>
          </a:xfrm>
          <a:prstGeom prst="rect">
            <a:avLst/>
          </a:prstGeom>
        </p:spPr>
      </p:pic>
      <p:pic>
        <p:nvPicPr>
          <p:cNvPr id="2" name="图片 1" descr="C:\Users\zzia\Desktop\)EBYGGU}NR]5G$62BW873AC.jpg)EBYGGU}NR]5G$62BW873AC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37494" y="1094885"/>
            <a:ext cx="2523145" cy="4485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一、项目概述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19099" y="1369840"/>
            <a:ext cx="1794711" cy="487835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项目管理</a:t>
            </a:r>
            <a:endParaRPr lang="zh-CN" altLang="en-US" dirty="0"/>
          </a:p>
        </p:txBody>
      </p:sp>
      <p:pic>
        <p:nvPicPr>
          <p:cNvPr id="7" name="图片 6" descr="QQ图片2016062009253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7064" y="1569824"/>
            <a:ext cx="3762375" cy="241745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05120" y="2490189"/>
            <a:ext cx="2251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端使用</a:t>
            </a:r>
            <a:r>
              <a:rPr lang="en-US" altLang="zh-CN" dirty="0" err="1" smtClean="0"/>
              <a:t>MyEclipse</a:t>
            </a:r>
            <a:endParaRPr lang="en-US" altLang="zh-CN" dirty="0" smtClean="0"/>
          </a:p>
          <a:p>
            <a:r>
              <a:rPr lang="en-US" altLang="zh-CN" dirty="0" smtClean="0"/>
              <a:t>+</a:t>
            </a:r>
            <a:r>
              <a:rPr lang="en-US" altLang="zh-CN" dirty="0" err="1" smtClean="0"/>
              <a:t>MySQL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5312410" cy="61722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黄鹏鸿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3670848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华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G750-T01</a:t>
            </a:r>
            <a:endParaRPr lang="zh-CN" altLang="en-US" sz="1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1094596"/>
            <a:ext cx="2964941" cy="52710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142571" y="3148985"/>
            <a:ext cx="3482117" cy="617132"/>
          </a:xfrm>
        </p:spPr>
        <p:txBody>
          <a:bodyPr>
            <a:noAutofit/>
          </a:bodyPr>
          <a:lstStyle/>
          <a:p>
            <a:r>
              <a:rPr lang="zh-CN" altLang="en-US" sz="4800" dirty="0" smtClean="0"/>
              <a:t>崔凯</a:t>
            </a:r>
            <a:endParaRPr lang="zh-CN" altLang="en-US" sz="4800" dirty="0"/>
          </a:p>
        </p:txBody>
      </p:sp>
      <p:grpSp>
        <p:nvGrpSpPr>
          <p:cNvPr id="4" name="Group 2"/>
          <p:cNvGrpSpPr/>
          <p:nvPr/>
        </p:nvGrpSpPr>
        <p:grpSpPr bwMode="auto">
          <a:xfrm>
            <a:off x="748940" y="2583273"/>
            <a:ext cx="1817166" cy="1763645"/>
            <a:chOff x="0" y="0"/>
            <a:chExt cx="5237019" cy="5201394"/>
          </a:xfrm>
        </p:grpSpPr>
        <p:sp>
          <p:nvSpPr>
            <p:cNvPr id="7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999"/>
                </a:srgbClr>
              </a:solidFill>
              <a:miter lim="800000"/>
            </a:ln>
          </p:spPr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999"/>
                </a:srgbClr>
              </a:solidFill>
              <a:miter lim="800000"/>
            </a:ln>
          </p:spPr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999"/>
                </a:srgbClr>
              </a:solidFill>
              <a:miter lim="800000"/>
            </a:ln>
          </p:spPr>
          <p:txBody>
            <a:bodyPr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15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直接连接符 38"/>
            <p:cNvCxnSpPr>
              <a:cxnSpLocks noChangeShapeType="1"/>
              <a:endCxn id="14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直接连接符 44"/>
            <p:cNvCxnSpPr>
              <a:cxnSpLocks noChangeShapeType="1"/>
              <a:stCxn id="14" idx="1"/>
              <a:endCxn id="14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文本框 49"/>
          <p:cNvSpPr txBox="1">
            <a:spLocks noChangeArrowheads="1"/>
          </p:cNvSpPr>
          <p:nvPr/>
        </p:nvSpPr>
        <p:spPr bwMode="auto">
          <a:xfrm>
            <a:off x="771486" y="2961904"/>
            <a:ext cx="175971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600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6000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标题 4"/>
          <p:cNvSpPr txBox="1"/>
          <p:nvPr/>
        </p:nvSpPr>
        <p:spPr>
          <a:xfrm>
            <a:off x="748940" y="182879"/>
            <a:ext cx="7280366" cy="6171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二、个人展示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652010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崔凯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4" name="Rectangle 3"/>
          <p:cNvSpPr txBox="1"/>
          <p:nvPr/>
        </p:nvSpPr>
        <p:spPr>
          <a:xfrm>
            <a:off x="2340000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华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G750-T01</a:t>
            </a:r>
            <a:endParaRPr lang="zh-CN" altLang="en-US" sz="1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94596"/>
            <a:ext cx="2964941" cy="5271006"/>
          </a:xfrm>
          <a:prstGeom prst="rect">
            <a:avLst/>
          </a:prstGeom>
        </p:spPr>
      </p:pic>
      <p:sp>
        <p:nvSpPr>
          <p:cNvPr id="7" name="Rectangle 3"/>
          <p:cNvSpPr txBox="1"/>
          <p:nvPr/>
        </p:nvSpPr>
        <p:spPr>
          <a:xfrm>
            <a:off x="6480000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小</a:t>
            </a:r>
            <a:r>
              <a:rPr lang="zh-CN" altLang="en-US" sz="1400" dirty="0" smtClean="0"/>
              <a:t>米</a:t>
            </a:r>
            <a:r>
              <a:rPr lang="en-US" altLang="zh-CN" sz="1400" dirty="0" smtClean="0"/>
              <a:t>2S</a:t>
            </a:r>
            <a:endParaRPr lang="zh-CN" altLang="en-US" sz="14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0" y="1094597"/>
            <a:ext cx="2964941" cy="5271005"/>
          </a:xfrm>
          <a:prstGeom prst="rect">
            <a:avLst/>
          </a:prstGeom>
        </p:spPr>
      </p:pic>
      <p:sp>
        <p:nvSpPr>
          <p:cNvPr id="9" name="内容占位符 5"/>
          <p:cNvSpPr>
            <a:spLocks noGrp="1"/>
          </p:cNvSpPr>
          <p:nvPr>
            <p:ph idx="1"/>
          </p:nvPr>
        </p:nvSpPr>
        <p:spPr>
          <a:xfrm>
            <a:off x="119133" y="2226488"/>
            <a:ext cx="2449229" cy="1219355"/>
          </a:xfrm>
        </p:spPr>
        <p:txBody>
          <a:bodyPr>
            <a:normAutofit/>
          </a:bodyPr>
          <a:lstStyle/>
          <a:p>
            <a:r>
              <a:rPr lang="en-US" altLang="zh-CN" sz="1600" dirty="0" smtClean="0"/>
              <a:t>Fragment</a:t>
            </a:r>
            <a:endParaRPr lang="en-US" altLang="zh-CN" sz="1600" dirty="0" smtClean="0"/>
          </a:p>
          <a:p>
            <a:r>
              <a:rPr lang="en-US" altLang="zh-CN" sz="1600" dirty="0" err="1" smtClean="0"/>
              <a:t>ViewPager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798695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崔凯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2340000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华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G750-T01</a:t>
            </a:r>
            <a:endParaRPr lang="zh-CN" altLang="en-US" sz="1400" dirty="0" smtClean="0"/>
          </a:p>
        </p:txBody>
      </p:sp>
      <p:sp>
        <p:nvSpPr>
          <p:cNvPr id="7" name="Rectangle 3"/>
          <p:cNvSpPr txBox="1"/>
          <p:nvPr/>
        </p:nvSpPr>
        <p:spPr>
          <a:xfrm>
            <a:off x="6480000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小</a:t>
            </a:r>
            <a:r>
              <a:rPr lang="zh-CN" altLang="en-US" sz="1400" dirty="0" smtClean="0"/>
              <a:t>米</a:t>
            </a:r>
            <a:r>
              <a:rPr lang="en-US" altLang="zh-CN" sz="1400" dirty="0" smtClean="0"/>
              <a:t>2S</a:t>
            </a:r>
            <a:endParaRPr lang="zh-CN" altLang="en-US" sz="14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0" y="1094596"/>
            <a:ext cx="3008812" cy="52710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94596"/>
            <a:ext cx="2964941" cy="5271006"/>
          </a:xfrm>
          <a:prstGeom prst="rect">
            <a:avLst/>
          </a:prstGeom>
        </p:spPr>
      </p:pic>
      <p:sp>
        <p:nvSpPr>
          <p:cNvPr id="10" name="内容占位符 5"/>
          <p:cNvSpPr>
            <a:spLocks noGrp="1"/>
          </p:cNvSpPr>
          <p:nvPr>
            <p:ph idx="1"/>
          </p:nvPr>
        </p:nvSpPr>
        <p:spPr>
          <a:xfrm>
            <a:off x="5679791" y="3264800"/>
            <a:ext cx="2449229" cy="1219355"/>
          </a:xfrm>
        </p:spPr>
        <p:txBody>
          <a:bodyPr>
            <a:normAutofit/>
          </a:bodyPr>
          <a:lstStyle/>
          <a:p>
            <a:r>
              <a:rPr lang="zh-CN" altLang="en-US" sz="1600" dirty="0" smtClean="0"/>
              <a:t>极光推送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825365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崔凯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2340000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华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G750-T01</a:t>
            </a:r>
            <a:endParaRPr lang="zh-CN" altLang="en-US" sz="1400" dirty="0" smtClean="0"/>
          </a:p>
        </p:txBody>
      </p:sp>
      <p:sp>
        <p:nvSpPr>
          <p:cNvPr id="7" name="Rectangle 3"/>
          <p:cNvSpPr txBox="1"/>
          <p:nvPr/>
        </p:nvSpPr>
        <p:spPr>
          <a:xfrm>
            <a:off x="6480000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小</a:t>
            </a:r>
            <a:r>
              <a:rPr lang="zh-CN" altLang="en-US" sz="1400" dirty="0" smtClean="0"/>
              <a:t>米</a:t>
            </a:r>
            <a:r>
              <a:rPr lang="en-US" altLang="zh-CN" sz="1400" dirty="0" smtClean="0"/>
              <a:t>2S</a:t>
            </a:r>
            <a:endParaRPr lang="zh-CN" altLang="en-US" sz="1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94596"/>
            <a:ext cx="2964942" cy="52710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40" y="1094597"/>
            <a:ext cx="3008812" cy="52710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104023"/>
            <a:ext cx="2964941" cy="52710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826635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崔凯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2340000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华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G750-T01</a:t>
            </a:r>
            <a:endParaRPr lang="zh-CN" altLang="en-US" sz="1400" dirty="0" smtClean="0"/>
          </a:p>
        </p:txBody>
      </p:sp>
      <p:sp>
        <p:nvSpPr>
          <p:cNvPr id="7" name="Rectangle 3"/>
          <p:cNvSpPr txBox="1"/>
          <p:nvPr/>
        </p:nvSpPr>
        <p:spPr>
          <a:xfrm>
            <a:off x="6480000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小</a:t>
            </a:r>
            <a:r>
              <a:rPr lang="zh-CN" altLang="en-US" sz="1400" dirty="0" smtClean="0"/>
              <a:t>米</a:t>
            </a:r>
            <a:r>
              <a:rPr lang="en-US" altLang="zh-CN" sz="1400" dirty="0" smtClean="0"/>
              <a:t>2S</a:t>
            </a:r>
            <a:endParaRPr lang="zh-CN" altLang="en-US" sz="1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94596"/>
            <a:ext cx="2964942" cy="52710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40" y="1094597"/>
            <a:ext cx="3008812" cy="52710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41" y="1094403"/>
            <a:ext cx="3008812" cy="52711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814" y="1094403"/>
            <a:ext cx="2999855" cy="527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825365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崔凯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2340000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华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G750-T01</a:t>
            </a:r>
            <a:endParaRPr lang="zh-CN" altLang="en-US" sz="1400" dirty="0" smtClean="0"/>
          </a:p>
        </p:txBody>
      </p:sp>
      <p:sp>
        <p:nvSpPr>
          <p:cNvPr id="7" name="Rectangle 3"/>
          <p:cNvSpPr txBox="1"/>
          <p:nvPr/>
        </p:nvSpPr>
        <p:spPr>
          <a:xfrm>
            <a:off x="6480000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小</a:t>
            </a:r>
            <a:r>
              <a:rPr lang="zh-CN" altLang="en-US" sz="1400" dirty="0" smtClean="0"/>
              <a:t>米</a:t>
            </a:r>
            <a:r>
              <a:rPr lang="en-US" altLang="zh-CN" sz="1400" dirty="0" smtClean="0"/>
              <a:t>2S</a:t>
            </a:r>
            <a:endParaRPr lang="zh-CN" altLang="en-US" sz="1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94596"/>
            <a:ext cx="2964942" cy="52710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40" y="1094597"/>
            <a:ext cx="3008812" cy="52710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94596"/>
            <a:ext cx="2964941" cy="52710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814" y="1094403"/>
            <a:ext cx="2999855" cy="527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825365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崔凯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2340000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华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G750-T01</a:t>
            </a:r>
            <a:endParaRPr lang="zh-CN" altLang="en-US" sz="1400" dirty="0" smtClean="0"/>
          </a:p>
        </p:txBody>
      </p:sp>
      <p:sp>
        <p:nvSpPr>
          <p:cNvPr id="7" name="Rectangle 3"/>
          <p:cNvSpPr txBox="1"/>
          <p:nvPr/>
        </p:nvSpPr>
        <p:spPr>
          <a:xfrm>
            <a:off x="6480000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小</a:t>
            </a:r>
            <a:r>
              <a:rPr lang="zh-CN" altLang="en-US" sz="1400" dirty="0" smtClean="0"/>
              <a:t>米</a:t>
            </a:r>
            <a:r>
              <a:rPr lang="en-US" altLang="zh-CN" sz="1400" dirty="0" smtClean="0"/>
              <a:t>2S</a:t>
            </a:r>
            <a:endParaRPr lang="zh-CN" altLang="en-US" sz="1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94596"/>
            <a:ext cx="2964942" cy="52710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40" y="1094597"/>
            <a:ext cx="3008812" cy="52710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1094596"/>
            <a:ext cx="2964941" cy="52710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39" y="1094404"/>
            <a:ext cx="3008813" cy="527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826635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崔凯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2340000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华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G750-T01</a:t>
            </a:r>
            <a:endParaRPr lang="zh-CN" altLang="en-US" sz="1400" dirty="0" smtClean="0"/>
          </a:p>
        </p:txBody>
      </p:sp>
      <p:sp>
        <p:nvSpPr>
          <p:cNvPr id="7" name="Rectangle 3"/>
          <p:cNvSpPr txBox="1"/>
          <p:nvPr/>
        </p:nvSpPr>
        <p:spPr>
          <a:xfrm>
            <a:off x="6480000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小</a:t>
            </a:r>
            <a:r>
              <a:rPr lang="zh-CN" altLang="en-US" sz="1400" dirty="0" smtClean="0"/>
              <a:t>米</a:t>
            </a:r>
            <a:r>
              <a:rPr lang="en-US" altLang="zh-CN" sz="1400" dirty="0" smtClean="0"/>
              <a:t>2S</a:t>
            </a:r>
            <a:endParaRPr lang="zh-CN" altLang="en-US" sz="1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94596"/>
            <a:ext cx="2964942" cy="52710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40" y="1094597"/>
            <a:ext cx="3008812" cy="52710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94596"/>
            <a:ext cx="2964941" cy="52710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94596"/>
            <a:ext cx="2964942" cy="52710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674" y="1094404"/>
            <a:ext cx="2964942" cy="52710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94403"/>
            <a:ext cx="2964942" cy="5271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650740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崔凯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2340000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华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G750-T01</a:t>
            </a:r>
            <a:endParaRPr lang="zh-CN" altLang="en-US" sz="1400" dirty="0" smtClean="0"/>
          </a:p>
        </p:txBody>
      </p:sp>
      <p:sp>
        <p:nvSpPr>
          <p:cNvPr id="7" name="Rectangle 3"/>
          <p:cNvSpPr txBox="1"/>
          <p:nvPr/>
        </p:nvSpPr>
        <p:spPr>
          <a:xfrm>
            <a:off x="6480000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小</a:t>
            </a:r>
            <a:r>
              <a:rPr lang="zh-CN" altLang="en-US" sz="1400" dirty="0" smtClean="0"/>
              <a:t>米</a:t>
            </a:r>
            <a:r>
              <a:rPr lang="en-US" altLang="zh-CN" sz="1400" dirty="0" smtClean="0"/>
              <a:t>2S</a:t>
            </a:r>
            <a:endParaRPr lang="zh-CN" altLang="en-US" sz="1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94596"/>
            <a:ext cx="2964942" cy="52710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94596"/>
            <a:ext cx="2964941" cy="52710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94596"/>
            <a:ext cx="2964942" cy="52710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94403"/>
            <a:ext cx="2964942" cy="52710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935" y="1094401"/>
            <a:ext cx="2964943" cy="5271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一、项目概述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19099" y="1369840"/>
            <a:ext cx="1794711" cy="487835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项目管理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105120" y="2490189"/>
            <a:ext cx="2251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端使用</a:t>
            </a:r>
            <a:r>
              <a:rPr lang="en-US" altLang="zh-CN" dirty="0" err="1" smtClean="0"/>
              <a:t>MyEclipse</a:t>
            </a:r>
            <a:endParaRPr lang="en-US" altLang="zh-CN" dirty="0" smtClean="0"/>
          </a:p>
          <a:p>
            <a:r>
              <a:rPr lang="en-US" altLang="zh-CN" dirty="0" smtClean="0"/>
              <a:t>+</a:t>
            </a:r>
            <a:r>
              <a:rPr lang="en-US" altLang="zh-CN" dirty="0" err="1" smtClean="0"/>
              <a:t>MySQL</a:t>
            </a:r>
            <a:endParaRPr lang="zh-CN" altLang="en-US" dirty="0"/>
          </a:p>
        </p:txBody>
      </p:sp>
      <p:pic>
        <p:nvPicPr>
          <p:cNvPr id="11" name="图片 10" descr="QQ截图2016062010114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6516" y="1023849"/>
            <a:ext cx="5612582" cy="55607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650740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崔凯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2340000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华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G750-T01</a:t>
            </a:r>
            <a:endParaRPr lang="zh-CN" altLang="en-US" sz="1400" dirty="0" smtClean="0"/>
          </a:p>
        </p:txBody>
      </p:sp>
      <p:sp>
        <p:nvSpPr>
          <p:cNvPr id="7" name="Rectangle 3"/>
          <p:cNvSpPr txBox="1"/>
          <p:nvPr/>
        </p:nvSpPr>
        <p:spPr>
          <a:xfrm>
            <a:off x="6480000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小</a:t>
            </a:r>
            <a:r>
              <a:rPr lang="zh-CN" altLang="en-US" sz="1400" dirty="0" smtClean="0"/>
              <a:t>米</a:t>
            </a:r>
            <a:r>
              <a:rPr lang="en-US" altLang="zh-CN" sz="1400" dirty="0" smtClean="0"/>
              <a:t>2S</a:t>
            </a:r>
            <a:endParaRPr lang="zh-CN" altLang="en-US" sz="1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94596"/>
            <a:ext cx="2964942" cy="52710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94596"/>
            <a:ext cx="2964941" cy="52710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94596"/>
            <a:ext cx="2964942" cy="52710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000" y="1094403"/>
            <a:ext cx="2964942" cy="52710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0" y="1094401"/>
            <a:ext cx="3008814" cy="5271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650740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崔凯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2340000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华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G750-T01</a:t>
            </a:r>
            <a:endParaRPr lang="zh-CN" altLang="en-US" sz="1400" dirty="0" smtClean="0"/>
          </a:p>
        </p:txBody>
      </p:sp>
      <p:sp>
        <p:nvSpPr>
          <p:cNvPr id="7" name="Rectangle 3"/>
          <p:cNvSpPr txBox="1"/>
          <p:nvPr/>
        </p:nvSpPr>
        <p:spPr>
          <a:xfrm>
            <a:off x="6480000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小</a:t>
            </a:r>
            <a:r>
              <a:rPr lang="zh-CN" altLang="en-US" sz="1400" dirty="0" smtClean="0"/>
              <a:t>米</a:t>
            </a:r>
            <a:r>
              <a:rPr lang="en-US" altLang="zh-CN" sz="1400" dirty="0" smtClean="0"/>
              <a:t>2S</a:t>
            </a:r>
            <a:endParaRPr lang="zh-CN" altLang="en-US" sz="1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94596"/>
            <a:ext cx="2964942" cy="52710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94596"/>
            <a:ext cx="2964941" cy="52710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094596"/>
            <a:ext cx="2964942" cy="52710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0000" y="1094403"/>
            <a:ext cx="2964942" cy="52710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935" y="1094401"/>
            <a:ext cx="2964943" cy="52710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770755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崔凯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3953892" y="6365795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 smtClean="0"/>
              <a:t>小米</a:t>
            </a:r>
            <a:r>
              <a:rPr lang="en-US" altLang="zh-CN" sz="1400" dirty="0" smtClean="0"/>
              <a:t>2S</a:t>
            </a:r>
            <a:endParaRPr lang="en-US" altLang="zh-CN" sz="1400" dirty="0" smtClean="0"/>
          </a:p>
          <a:p>
            <a:pPr marL="0" indent="0">
              <a:buNone/>
            </a:pPr>
            <a:endParaRPr lang="zh-CN" altLang="en-US" sz="1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1093281"/>
            <a:ext cx="2914077" cy="51805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1093281"/>
            <a:ext cx="2914077" cy="51805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403725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崔凯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3953892" y="6365795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 smtClean="0"/>
              <a:t>小米</a:t>
            </a:r>
            <a:r>
              <a:rPr lang="en-US" altLang="zh-CN" sz="1400" dirty="0" smtClean="0"/>
              <a:t>2S</a:t>
            </a:r>
            <a:endParaRPr lang="en-US" altLang="zh-CN" sz="1400" dirty="0" smtClean="0"/>
          </a:p>
          <a:p>
            <a:pPr marL="0" indent="0">
              <a:buNone/>
            </a:pPr>
            <a:endParaRPr lang="zh-CN" altLang="en-US" sz="1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1093281"/>
            <a:ext cx="2914077" cy="51805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1093281"/>
            <a:ext cx="2914077" cy="51805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403725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崔凯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3953892" y="6365795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 smtClean="0"/>
              <a:t>小米</a:t>
            </a:r>
            <a:r>
              <a:rPr lang="en-US" altLang="zh-CN" sz="1400" dirty="0" smtClean="0"/>
              <a:t>2S</a:t>
            </a:r>
            <a:endParaRPr lang="en-US" altLang="zh-CN" sz="1400" dirty="0" smtClean="0"/>
          </a:p>
          <a:p>
            <a:pPr marL="0" indent="0">
              <a:buNone/>
            </a:pPr>
            <a:endParaRPr lang="zh-CN" altLang="en-US" sz="1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1093281"/>
            <a:ext cx="2914077" cy="51805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000" y="1093281"/>
            <a:ext cx="2914076" cy="51805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742815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崔凯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3953892" y="6365795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 smtClean="0"/>
              <a:t>小米</a:t>
            </a:r>
            <a:r>
              <a:rPr lang="en-US" altLang="zh-CN" sz="1400" dirty="0" smtClean="0"/>
              <a:t>2S</a:t>
            </a:r>
            <a:endParaRPr lang="en-US" altLang="zh-CN" sz="1400" dirty="0" smtClean="0"/>
          </a:p>
          <a:p>
            <a:pPr marL="0" indent="0">
              <a:buNone/>
            </a:pPr>
            <a:endParaRPr lang="zh-CN" altLang="en-US" sz="1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1093281"/>
            <a:ext cx="2914077" cy="51805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1093281"/>
            <a:ext cx="2914077" cy="5180581"/>
          </a:xfrm>
          <a:prstGeom prst="rect">
            <a:avLst/>
          </a:prstGeom>
        </p:spPr>
      </p:pic>
      <p:sp>
        <p:nvSpPr>
          <p:cNvPr id="8" name="内容占位符 5"/>
          <p:cNvSpPr>
            <a:spLocks noGrp="1"/>
          </p:cNvSpPr>
          <p:nvPr/>
        </p:nvSpPr>
        <p:spPr>
          <a:xfrm>
            <a:off x="6329010" y="2630750"/>
            <a:ext cx="2449229" cy="1894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 dirty="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err="1" smtClean="0"/>
              <a:t>ViewPager</a:t>
            </a:r>
            <a:endParaRPr lang="en-US" altLang="zh-CN" sz="1600" dirty="0" smtClean="0"/>
          </a:p>
          <a:p>
            <a:r>
              <a:rPr lang="en-US" altLang="zh-CN" sz="1600" dirty="0" err="1" smtClean="0"/>
              <a:t>PagerAdapter</a:t>
            </a:r>
            <a:endParaRPr lang="en-US" altLang="zh-CN" sz="1600" dirty="0" smtClean="0"/>
          </a:p>
          <a:p>
            <a:r>
              <a:rPr lang="en-US" sz="1600" dirty="0" err="1" smtClean="0"/>
              <a:t>instantiateItem</a:t>
            </a:r>
            <a:endParaRPr lang="en-US" sz="1600" dirty="0" smtClean="0"/>
          </a:p>
          <a:p>
            <a:r>
              <a:rPr lang="en-US" sz="1600" dirty="0" err="1" smtClean="0"/>
              <a:t>destroyItem</a:t>
            </a:r>
            <a:endParaRPr lang="en-US" altLang="zh-CN" sz="1600" dirty="0" smtClean="0"/>
          </a:p>
          <a:p>
            <a:pPr marL="0" indent="0">
              <a:buNone/>
            </a:pP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403725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崔凯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3953892" y="6365795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 smtClean="0"/>
              <a:t>小米</a:t>
            </a:r>
            <a:r>
              <a:rPr lang="en-US" altLang="zh-CN" sz="1400" dirty="0" smtClean="0"/>
              <a:t>2S</a:t>
            </a:r>
            <a:endParaRPr lang="en-US" altLang="zh-CN" sz="1400" dirty="0" smtClean="0"/>
          </a:p>
          <a:p>
            <a:pPr marL="0" indent="0">
              <a:buNone/>
            </a:pPr>
            <a:endParaRPr lang="zh-CN" altLang="en-US" sz="1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1093281"/>
            <a:ext cx="2914077" cy="51805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000" y="1093281"/>
            <a:ext cx="2914076" cy="51805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403725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崔凯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3953892" y="6365795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 smtClean="0"/>
              <a:t>小米</a:t>
            </a:r>
            <a:r>
              <a:rPr lang="en-US" altLang="zh-CN" sz="1400" dirty="0" smtClean="0"/>
              <a:t>2S</a:t>
            </a:r>
            <a:endParaRPr lang="en-US" altLang="zh-CN" sz="1400" dirty="0" smtClean="0"/>
          </a:p>
          <a:p>
            <a:pPr marL="0" indent="0">
              <a:buNone/>
            </a:pPr>
            <a:endParaRPr lang="zh-CN" altLang="en-US" sz="1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1093281"/>
            <a:ext cx="2914077" cy="51805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000" y="1093282"/>
            <a:ext cx="2914076" cy="51805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403725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崔凯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3953892" y="6365795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 smtClean="0"/>
              <a:t>小米</a:t>
            </a:r>
            <a:r>
              <a:rPr lang="en-US" altLang="zh-CN" sz="1400" dirty="0" smtClean="0"/>
              <a:t>2S</a:t>
            </a:r>
            <a:endParaRPr lang="en-US" altLang="zh-CN" sz="1400" dirty="0" smtClean="0"/>
          </a:p>
          <a:p>
            <a:pPr marL="0" indent="0">
              <a:buNone/>
            </a:pPr>
            <a:endParaRPr lang="zh-CN" altLang="en-US" sz="1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1093281"/>
            <a:ext cx="2914077" cy="51805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000" y="1093282"/>
            <a:ext cx="2914076" cy="51805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403725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崔凯</a:t>
            </a:r>
            <a:endParaRPr lang="zh-CN" altLang="en-US" dirty="0"/>
          </a:p>
        </p:txBody>
      </p:sp>
      <p:sp>
        <p:nvSpPr>
          <p:cNvPr id="4" name="Rectangle 3"/>
          <p:cNvSpPr txBox="1"/>
          <p:nvPr/>
        </p:nvSpPr>
        <p:spPr>
          <a:xfrm>
            <a:off x="3953892" y="6365795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 smtClean="0"/>
              <a:t>小米</a:t>
            </a:r>
            <a:r>
              <a:rPr lang="en-US" altLang="zh-CN" sz="1400" dirty="0" smtClean="0"/>
              <a:t>2S</a:t>
            </a:r>
            <a:endParaRPr lang="en-US" altLang="zh-CN" sz="1400" dirty="0" smtClean="0"/>
          </a:p>
          <a:p>
            <a:pPr marL="0" indent="0">
              <a:buNone/>
            </a:pPr>
            <a:endParaRPr lang="zh-CN" altLang="en-US" sz="1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1093281"/>
            <a:ext cx="2914077" cy="51805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000" y="1093282"/>
            <a:ext cx="2914075" cy="51805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一、项目概述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19099" y="1369840"/>
            <a:ext cx="1794711" cy="487835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项目管理</a:t>
            </a:r>
            <a:endParaRPr lang="zh-CN" altLang="en-US" dirty="0"/>
          </a:p>
        </p:txBody>
      </p:sp>
      <p:pic>
        <p:nvPicPr>
          <p:cNvPr id="7" name="图片 6" descr="QQ图片2016062009253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2796" y="2594335"/>
            <a:ext cx="3762375" cy="28194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05120" y="2490189"/>
            <a:ext cx="2050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Android Studio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142571" y="3148985"/>
            <a:ext cx="3482117" cy="617132"/>
          </a:xfrm>
        </p:spPr>
        <p:txBody>
          <a:bodyPr>
            <a:noAutofit/>
          </a:bodyPr>
          <a:lstStyle/>
          <a:p>
            <a:r>
              <a:rPr lang="zh-CN" altLang="en-US" sz="4800" dirty="0" smtClean="0"/>
              <a:t>王韶辉</a:t>
            </a:r>
            <a:endParaRPr lang="zh-CN" altLang="en-US" sz="4800" dirty="0"/>
          </a:p>
        </p:txBody>
      </p:sp>
      <p:grpSp>
        <p:nvGrpSpPr>
          <p:cNvPr id="4" name="Group 2"/>
          <p:cNvGrpSpPr/>
          <p:nvPr/>
        </p:nvGrpSpPr>
        <p:grpSpPr bwMode="auto">
          <a:xfrm>
            <a:off x="748940" y="2583273"/>
            <a:ext cx="1817166" cy="1763645"/>
            <a:chOff x="0" y="0"/>
            <a:chExt cx="5237019" cy="5201394"/>
          </a:xfrm>
        </p:grpSpPr>
        <p:sp>
          <p:nvSpPr>
            <p:cNvPr id="7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999"/>
                </a:srgbClr>
              </a:solidFill>
              <a:miter lim="800000"/>
            </a:ln>
          </p:spPr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999"/>
                </a:srgbClr>
              </a:solidFill>
              <a:miter lim="800000"/>
            </a:ln>
          </p:spPr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999"/>
                </a:srgbClr>
              </a:solidFill>
              <a:miter lim="800000"/>
            </a:ln>
          </p:spPr>
          <p:txBody>
            <a:bodyPr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15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直接连接符 38"/>
            <p:cNvCxnSpPr>
              <a:cxnSpLocks noChangeShapeType="1"/>
              <a:endCxn id="14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直接连接符 44"/>
            <p:cNvCxnSpPr>
              <a:cxnSpLocks noChangeShapeType="1"/>
              <a:stCxn id="14" idx="1"/>
              <a:endCxn id="14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999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文本框 49"/>
          <p:cNvSpPr txBox="1">
            <a:spLocks noChangeArrowheads="1"/>
          </p:cNvSpPr>
          <p:nvPr/>
        </p:nvSpPr>
        <p:spPr bwMode="auto">
          <a:xfrm>
            <a:off x="816394" y="2961904"/>
            <a:ext cx="168637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6000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6000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标题 4"/>
          <p:cNvSpPr txBox="1"/>
          <p:nvPr/>
        </p:nvSpPr>
        <p:spPr>
          <a:xfrm>
            <a:off x="748940" y="182879"/>
            <a:ext cx="7280366" cy="6171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二、个人展示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965700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王韶辉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65" y="1094740"/>
            <a:ext cx="2428240" cy="4317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35" y="1094740"/>
            <a:ext cx="2428240" cy="43167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05" y="1082675"/>
            <a:ext cx="2602230" cy="4328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5077460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王韶辉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95" y="1094740"/>
            <a:ext cx="2698115" cy="47974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45" y="1094740"/>
            <a:ext cx="2697480" cy="47967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520" y="1080135"/>
            <a:ext cx="2705735" cy="4811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853305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王韶辉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5" y="1259840"/>
            <a:ext cx="2447925" cy="43516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50" y="1259840"/>
            <a:ext cx="2447290" cy="43522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95" y="1259840"/>
            <a:ext cx="2477135" cy="44043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64895" y="6071235"/>
            <a:ext cx="1097280" cy="4476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Arial" pitchFamily="34" charset="0"/>
                <a:ea typeface="微软雅黑" pitchFamily="34" charset="-122"/>
              </a:rPr>
              <a:t>会话列表</a:t>
            </a:r>
            <a:endParaRPr lang="zh-CN" altLang="en-US" b="1" dirty="0" smtClean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72255" y="6071235"/>
            <a:ext cx="1097280" cy="4476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Arial" pitchFamily="34" charset="0"/>
                <a:ea typeface="微软雅黑" pitchFamily="34" charset="-122"/>
              </a:rPr>
              <a:t>会话界面</a:t>
            </a:r>
            <a:endParaRPr lang="zh-CN" altLang="en-US" b="1" dirty="0" smtClean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85940" y="6071235"/>
            <a:ext cx="1097280" cy="4476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Arial" pitchFamily="34" charset="0"/>
                <a:ea typeface="微软雅黑" pitchFamily="34" charset="-122"/>
              </a:rPr>
              <a:t>好友列表</a:t>
            </a:r>
            <a:endParaRPr lang="zh-CN" altLang="en-US" b="1" dirty="0" smtClean="0">
              <a:latin typeface="Arial" pitchFamily="34" charset="0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654550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王韶辉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02580" y="1211580"/>
            <a:ext cx="2768600" cy="4912360"/>
          </a:xfrm>
          <a:prstGeom prst="rect">
            <a:avLst/>
          </a:prstGeom>
        </p:spPr>
      </p:pic>
      <p:pic>
        <p:nvPicPr>
          <p:cNvPr id="6" name="图片 5" descr="94B12D73C74F35984C3EA11A4437CAF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25" y="1199515"/>
            <a:ext cx="2776220" cy="49358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04695" y="6329045"/>
            <a:ext cx="71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itchFamily="34" charset="0"/>
                <a:ea typeface="微软雅黑" pitchFamily="34" charset="-122"/>
              </a:rPr>
              <a:t>引导页</a:t>
            </a:r>
            <a:endParaRPr lang="zh-CN" altLang="en-US" sz="1400" dirty="0" smtClean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39840" y="6329045"/>
            <a:ext cx="894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itchFamily="34" charset="0"/>
                <a:ea typeface="微软雅黑" pitchFamily="34" charset="-122"/>
              </a:rPr>
              <a:t>欢迎界面</a:t>
            </a:r>
            <a:endParaRPr lang="zh-CN" altLang="en-US" sz="1400" dirty="0" smtClean="0">
              <a:latin typeface="Arial" pitchFamily="34" charset="0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365625" cy="61722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王韶辉</a:t>
            </a:r>
            <a:endParaRPr lang="zh-CN" altLang="en-US" dirty="0"/>
          </a:p>
        </p:txBody>
      </p:sp>
      <p:pic>
        <p:nvPicPr>
          <p:cNvPr id="3" name="图片 2" descr="1DA17C65707A60433E1ABD3B662EBBE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2785" y="1156335"/>
            <a:ext cx="2964180" cy="52724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17595" y="1846580"/>
            <a:ext cx="2043430" cy="1676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400" dirty="0" smtClean="0">
                <a:latin typeface="Arial" pitchFamily="34" charset="0"/>
                <a:ea typeface="微软雅黑" pitchFamily="34" charset="-122"/>
              </a:rPr>
              <a:t>       </a:t>
            </a:r>
            <a:r>
              <a:rPr lang="zh-CN" altLang="en-US" sz="2000" dirty="0" smtClean="0">
                <a:latin typeface="微软雅黑" charset="0"/>
                <a:ea typeface="微软雅黑" charset="0"/>
              </a:rPr>
              <a:t>提供了一个入口，能够让用户更快找到自己所需要的操作。</a:t>
            </a:r>
            <a:endParaRPr lang="zh-CN" altLang="en-US" sz="2000" dirty="0" smtClean="0">
              <a:latin typeface="微软雅黑" charset="0"/>
              <a:ea typeface="微软雅黑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5" y="1156147"/>
            <a:ext cx="2914077" cy="5272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4436110" cy="61722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王韶辉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" y="1195705"/>
            <a:ext cx="2735580" cy="48628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60" y="1195705"/>
            <a:ext cx="2751455" cy="4892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48665" y="182880"/>
            <a:ext cx="5077460" cy="617220"/>
          </a:xfrm>
        </p:spPr>
        <p:txBody>
          <a:bodyPr/>
          <a:lstStyle/>
          <a:p>
            <a:r>
              <a:rPr lang="zh-CN" altLang="en-US" dirty="0" smtClean="0"/>
              <a:t>二、个人展示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王韶辉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4" name="Rectangle 3"/>
          <p:cNvSpPr txBox="1"/>
          <p:nvPr/>
        </p:nvSpPr>
        <p:spPr>
          <a:xfrm>
            <a:off x="3670848" y="6365797"/>
            <a:ext cx="1198292" cy="402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67970" indent="-267970" algn="just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 2" pitchFamily="18" charset="2"/>
              <a:buChar char=""/>
              <a:defRPr lang="zh-CN" altLang="en-US" sz="240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267970" indent="-26797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itchFamily="49" charset="-122"/>
              <a:buChar char=" "/>
              <a:defRPr sz="180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dirty="0"/>
              <a:t>华</a:t>
            </a:r>
            <a:r>
              <a:rPr lang="zh-CN" altLang="en-US" sz="1400" dirty="0" smtClean="0"/>
              <a:t>为</a:t>
            </a:r>
            <a:r>
              <a:rPr lang="en-US" altLang="zh-CN" sz="1400" dirty="0" smtClean="0"/>
              <a:t>G750-T01</a:t>
            </a:r>
            <a:endParaRPr lang="zh-CN" altLang="en-US" sz="14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85" y="1050290"/>
            <a:ext cx="2755900" cy="4899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125" y="1050290"/>
            <a:ext cx="2769235" cy="4923790"/>
          </a:xfrm>
          <a:prstGeom prst="rect">
            <a:avLst/>
          </a:prstGeom>
        </p:spPr>
      </p:pic>
      <p:sp>
        <p:nvSpPr>
          <p:cNvPr id="7" name="内容占位符 5"/>
          <p:cNvSpPr>
            <a:spLocks noGrp="1"/>
          </p:cNvSpPr>
          <p:nvPr>
            <p:ph idx="1"/>
          </p:nvPr>
        </p:nvSpPr>
        <p:spPr>
          <a:xfrm>
            <a:off x="3370847" y="4226505"/>
            <a:ext cx="2304850" cy="1219355"/>
          </a:xfrm>
        </p:spPr>
        <p:txBody>
          <a:bodyPr>
            <a:normAutofit/>
          </a:bodyPr>
          <a:p>
            <a:r>
              <a:rPr lang="en-US" altLang="zh-CN" sz="1600" dirty="0" smtClean="0"/>
              <a:t>Mob</a:t>
            </a:r>
            <a:r>
              <a:rPr lang="zh-CN" altLang="en-US" sz="1600" dirty="0" smtClean="0"/>
              <a:t>短信验证</a:t>
            </a:r>
            <a:endParaRPr lang="en-US" altLang="zh-CN" sz="1600" dirty="0" smtClean="0"/>
          </a:p>
          <a:p>
            <a:r>
              <a:rPr lang="zh-CN" altLang="en-US" sz="1600" dirty="0"/>
              <a:t>线</a:t>
            </a:r>
            <a:r>
              <a:rPr lang="zh-CN" altLang="en-US" sz="1600" dirty="0" smtClean="0"/>
              <a:t>程计时控制用户获取验证码的次数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644140" y="2834640"/>
            <a:ext cx="3855720" cy="11887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rgbClr val="3BB7A8"/>
                </a:solidFill>
                <a:effectLst>
                  <a:reflection blurRad="6350" stA="53000" endA="300" endPos="35500" dir="5400000" sy="-90000" algn="bl" rotWithShape="0"/>
                </a:effectLst>
              </a:rPr>
              <a:t>谢谢聆听</a:t>
            </a:r>
            <a:endParaRPr lang="zh-CN" altLang="en-US" sz="7200" b="1">
              <a:solidFill>
                <a:srgbClr val="3BB7A8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一、项目概述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19099" y="1369840"/>
            <a:ext cx="1794711" cy="487835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项目管理</a:t>
            </a:r>
            <a:endParaRPr lang="zh-CN" altLang="en-US" dirty="0"/>
          </a:p>
        </p:txBody>
      </p:sp>
      <p:pic>
        <p:nvPicPr>
          <p:cNvPr id="7" name="图片 6" descr="QQ图片2016062009253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2309" y="1198915"/>
            <a:ext cx="5829312" cy="501334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05120" y="2490189"/>
            <a:ext cx="1670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TortoiseGit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一、项目概述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19099" y="1369840"/>
            <a:ext cx="1794711" cy="487835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关</a:t>
            </a:r>
            <a:r>
              <a:rPr lang="zh-CN" altLang="en-US" dirty="0" smtClean="0"/>
              <a:t>键技术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13810" y="1857675"/>
            <a:ext cx="4263992" cy="4480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 smtClean="0"/>
              <a:t>1.</a:t>
            </a:r>
            <a:r>
              <a:rPr lang="zh-CN" altLang="en-US" b="1" dirty="0" smtClean="0">
                <a:solidFill>
                  <a:srgbClr val="040DBC"/>
                </a:solidFill>
              </a:rPr>
              <a:t>高德地图</a:t>
            </a:r>
            <a:r>
              <a:rPr lang="en-US" altLang="zh-CN" dirty="0" smtClean="0"/>
              <a:t>SDK</a:t>
            </a:r>
            <a:r>
              <a:rPr lang="zh-CN" altLang="en-US" dirty="0" smtClean="0"/>
              <a:t>的使用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en-US" altLang="zh-CN" dirty="0" smtClean="0"/>
              <a:t>2.</a:t>
            </a:r>
            <a:r>
              <a:rPr lang="zh-CN" altLang="en-US" dirty="0" smtClean="0"/>
              <a:t>融云聊天模块的集成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+mn-ea"/>
              </a:rPr>
              <a:t>3.</a:t>
            </a:r>
            <a:r>
              <a:rPr lang="en-US" altLang="zh-CN" b="1" dirty="0" smtClean="0">
                <a:solidFill>
                  <a:srgbClr val="040DBC"/>
                </a:solidFill>
                <a:latin typeface="+mn-ea"/>
              </a:rPr>
              <a:t>NoHttp</a:t>
            </a:r>
            <a:r>
              <a:rPr lang="zh-CN" altLang="en-US" b="1" dirty="0" smtClean="0">
                <a:solidFill>
                  <a:srgbClr val="040DBC"/>
                </a:solidFill>
                <a:latin typeface="+mn-ea"/>
              </a:rPr>
              <a:t>网络请求</a:t>
            </a:r>
            <a:r>
              <a:rPr lang="zh-CN" altLang="en-US" dirty="0" smtClean="0">
                <a:latin typeface="+mn-ea"/>
              </a:rPr>
              <a:t>框架的使用</a:t>
            </a:r>
            <a:endParaRPr lang="en-US" altLang="zh-CN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+mn-ea"/>
              </a:rPr>
              <a:t>4.Bmob</a:t>
            </a:r>
            <a:r>
              <a:rPr lang="zh-CN" altLang="en-US" dirty="0" smtClean="0">
                <a:latin typeface="+mn-ea"/>
              </a:rPr>
              <a:t>第三方支付的集成</a:t>
            </a:r>
            <a:endParaRPr lang="en-US" altLang="zh-CN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+mn-ea"/>
              </a:rPr>
              <a:t>5.</a:t>
            </a:r>
            <a:r>
              <a:rPr lang="zh-CN" altLang="en-US" dirty="0" smtClean="0">
                <a:latin typeface="+mn-ea"/>
              </a:rPr>
              <a:t>极光推送的集成</a:t>
            </a:r>
            <a:endParaRPr lang="zh-CN" altLang="en-US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+mn-ea"/>
              </a:rPr>
              <a:t>6.</a:t>
            </a:r>
            <a:r>
              <a:rPr lang="zh-CN" altLang="en-US" dirty="0" smtClean="0">
                <a:latin typeface="+mn-ea"/>
              </a:rPr>
              <a:t>第三方分享的使用</a:t>
            </a:r>
            <a:endParaRPr lang="zh-CN" altLang="en-US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+mn-ea"/>
              </a:rPr>
              <a:t>7.</a:t>
            </a:r>
            <a:r>
              <a:rPr lang="zh-CN" altLang="en-US" dirty="0">
                <a:latin typeface="+mn-ea"/>
              </a:rPr>
              <a:t>短信验证</a:t>
            </a:r>
            <a:endParaRPr lang="zh-CN" altLang="en-US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+mn-ea"/>
              </a:rPr>
              <a:t>8.</a:t>
            </a:r>
            <a:r>
              <a:rPr lang="zh-CN" altLang="en-US" b="1" dirty="0">
                <a:solidFill>
                  <a:srgbClr val="040DBC"/>
                </a:solidFill>
                <a:latin typeface="+mn-ea"/>
              </a:rPr>
              <a:t>又拍云</a:t>
            </a:r>
            <a:r>
              <a:rPr lang="zh-CN" altLang="en-US" dirty="0">
                <a:latin typeface="+mn-ea"/>
              </a:rPr>
              <a:t>图片上传存储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一、项目概述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19100" y="1369841"/>
            <a:ext cx="1765836" cy="497460"/>
          </a:xfrm>
        </p:spPr>
        <p:txBody>
          <a:bodyPr/>
          <a:lstStyle/>
          <a:p>
            <a:r>
              <a:rPr lang="zh-CN" altLang="en-US" dirty="0" smtClean="0"/>
              <a:t>团队分工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48665" y="2031365"/>
            <a:ext cx="8079740" cy="4023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b="1" dirty="0" smtClean="0"/>
              <a:t>张丰鸽</a:t>
            </a:r>
            <a:r>
              <a:rPr lang="zh-CN" altLang="en-US" sz="2400" dirty="0" smtClean="0"/>
              <a:t>：负责项目进度的控制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任务划分</a:t>
            </a:r>
            <a:r>
              <a:rPr lang="en-US" altLang="zh-CN" sz="2400" dirty="0" smtClean="0"/>
              <a:t>,</a:t>
            </a:r>
            <a:r>
              <a:rPr lang="zh-CN" altLang="en-US" sz="2400" dirty="0" smtClean="0">
                <a:solidFill>
                  <a:srgbClr val="040DBC"/>
                </a:solidFill>
              </a:rPr>
              <a:t>房源搜索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我的信息，</a:t>
            </a:r>
            <a:r>
              <a:rPr lang="zh-CN" altLang="en-US" sz="2400" dirty="0" smtClean="0">
                <a:solidFill>
                  <a:srgbClr val="040DBC"/>
                </a:solidFill>
              </a:rPr>
              <a:t>订单详情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高德地图</a:t>
            </a:r>
            <a:r>
              <a:rPr lang="en-US" altLang="zh-CN" sz="2400" dirty="0" smtClean="0"/>
              <a:t>,bmob</a:t>
            </a:r>
            <a:r>
              <a:rPr lang="zh-CN" altLang="en-US" sz="2400" dirty="0" smtClean="0"/>
              <a:t>第三方支付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又拍云</a:t>
            </a:r>
            <a:r>
              <a:rPr lang="zh-CN" altLang="en-US" sz="2400" dirty="0" smtClean="0"/>
              <a:t>图片存储</a:t>
            </a:r>
            <a:endParaRPr lang="zh-CN" altLang="en-US" sz="2400" dirty="0" smtClean="0"/>
          </a:p>
          <a:p>
            <a:pPr fontAlgn="auto">
              <a:lnSpc>
                <a:spcPct val="150000"/>
              </a:lnSpc>
            </a:pPr>
            <a:r>
              <a:rPr lang="zh-CN" altLang="en-US" sz="2400" b="1" dirty="0" smtClean="0">
                <a:latin typeface="+mn-ea"/>
              </a:rPr>
              <a:t>黄鹏鸿</a:t>
            </a:r>
            <a:r>
              <a:rPr lang="zh-CN" altLang="en-US" sz="2400" dirty="0" smtClean="0">
                <a:latin typeface="+mn-ea"/>
              </a:rPr>
              <a:t>：项目整体框架搭建</a:t>
            </a:r>
            <a:r>
              <a:rPr lang="en-US" altLang="zh-CN" sz="2400" dirty="0" smtClean="0">
                <a:latin typeface="+mn-ea"/>
              </a:rPr>
              <a:t>,</a:t>
            </a:r>
            <a:r>
              <a:rPr lang="zh-CN" altLang="en-US" sz="2400" dirty="0" smtClean="0">
                <a:latin typeface="+mn-ea"/>
              </a:rPr>
              <a:t>房源预订</a:t>
            </a:r>
            <a:r>
              <a:rPr lang="en-US" altLang="zh-CN" sz="2400" dirty="0" smtClean="0">
                <a:latin typeface="+mn-ea"/>
              </a:rPr>
              <a:t>,</a:t>
            </a:r>
            <a:r>
              <a:rPr lang="zh-CN" altLang="en-US" sz="2400" dirty="0" smtClean="0">
                <a:latin typeface="+mn-ea"/>
              </a:rPr>
              <a:t>入住人管理，房源</a:t>
            </a:r>
            <a:r>
              <a:rPr lang="zh-CN" altLang="en-US" sz="2400" dirty="0" smtClean="0">
                <a:solidFill>
                  <a:srgbClr val="040DBC"/>
                </a:solidFill>
                <a:latin typeface="+mn-ea"/>
              </a:rPr>
              <a:t>筛选显示</a:t>
            </a:r>
            <a:r>
              <a:rPr lang="en-US" altLang="zh-CN" sz="2400" dirty="0" smtClean="0">
                <a:latin typeface="+mn-ea"/>
              </a:rPr>
              <a:t>,</a:t>
            </a:r>
            <a:r>
              <a:rPr lang="zh-CN" altLang="en-US" sz="2400" dirty="0" smtClean="0">
                <a:solidFill>
                  <a:srgbClr val="040DBC"/>
                </a:solidFill>
                <a:latin typeface="+mn-ea"/>
              </a:rPr>
              <a:t>房源日期管理</a:t>
            </a:r>
            <a:r>
              <a:rPr lang="en-US" altLang="zh-CN" sz="2400" dirty="0" smtClean="0">
                <a:latin typeface="+mn-ea"/>
              </a:rPr>
              <a:t>,</a:t>
            </a:r>
            <a:r>
              <a:rPr lang="zh-CN" altLang="en-US" sz="2400" dirty="0" smtClean="0">
                <a:latin typeface="+mn-ea"/>
              </a:rPr>
              <a:t>短信验证</a:t>
            </a:r>
            <a:r>
              <a:rPr lang="en-US" altLang="zh-CN" sz="2400" dirty="0" smtClean="0">
                <a:latin typeface="+mn-ea"/>
              </a:rPr>
              <a:t>,</a:t>
            </a:r>
            <a:r>
              <a:rPr lang="zh-CN" altLang="en-US" sz="2800" dirty="0" smtClean="0">
                <a:latin typeface="+mn-ea"/>
              </a:rPr>
              <a:t>第三方分享</a:t>
            </a:r>
            <a:endParaRPr lang="zh-CN" altLang="en-US" sz="2800" dirty="0" smtClean="0">
              <a:latin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 dirty="0">
                <a:latin typeface="+mn-ea"/>
              </a:rPr>
              <a:t>崔</a:t>
            </a:r>
            <a:r>
              <a:rPr lang="zh-CN" altLang="en-US" sz="2400" b="1" dirty="0" smtClean="0">
                <a:latin typeface="+mn-ea"/>
              </a:rPr>
              <a:t>凯</a:t>
            </a:r>
            <a:r>
              <a:rPr lang="zh-CN" altLang="en-US" sz="2400" dirty="0" smtClean="0">
                <a:latin typeface="+mn-ea"/>
              </a:rPr>
              <a:t>：项目版本控制</a:t>
            </a:r>
            <a:r>
              <a:rPr lang="en-US" altLang="zh-CN" sz="2400" dirty="0" smtClean="0">
                <a:latin typeface="+mn-ea"/>
              </a:rPr>
              <a:t>,</a:t>
            </a:r>
            <a:r>
              <a:rPr lang="zh-CN" altLang="en-US" sz="2400" dirty="0" smtClean="0">
                <a:latin typeface="+mn-ea"/>
                <a:sym typeface="+mn-ea"/>
              </a:rPr>
              <a:t>项目部署</a:t>
            </a:r>
            <a:r>
              <a:rPr lang="en-US" altLang="zh-CN" sz="2400" dirty="0" smtClean="0">
                <a:latin typeface="+mn-ea"/>
                <a:sym typeface="+mn-ea"/>
              </a:rPr>
              <a:t>,</a:t>
            </a:r>
            <a:r>
              <a:rPr lang="zh-CN" altLang="en-US" sz="2400" dirty="0" smtClean="0">
                <a:solidFill>
                  <a:srgbClr val="040DBC"/>
                </a:solidFill>
                <a:latin typeface="+mn-ea"/>
              </a:rPr>
              <a:t>房源管理</a:t>
            </a:r>
            <a:r>
              <a:rPr lang="en-US" altLang="zh-CN" sz="2400" dirty="0" smtClean="0">
                <a:latin typeface="+mn-ea"/>
              </a:rPr>
              <a:t>,</a:t>
            </a:r>
            <a:r>
              <a:rPr lang="zh-CN" altLang="en-US" sz="2400" dirty="0" smtClean="0">
                <a:solidFill>
                  <a:srgbClr val="040DBC"/>
                </a:solidFill>
                <a:latin typeface="+mn-ea"/>
              </a:rPr>
              <a:t>订单管理</a:t>
            </a:r>
            <a:r>
              <a:rPr lang="en-US" altLang="zh-CN" sz="2400" dirty="0" smtClean="0">
                <a:latin typeface="+mn-ea"/>
              </a:rPr>
              <a:t>(</a:t>
            </a:r>
            <a:r>
              <a:rPr lang="zh-CN" altLang="en-US" sz="2400" dirty="0" smtClean="0">
                <a:latin typeface="+mn-ea"/>
              </a:rPr>
              <a:t>分身份</a:t>
            </a:r>
            <a:r>
              <a:rPr lang="en-US" altLang="zh-CN" sz="2400" dirty="0" smtClean="0">
                <a:latin typeface="+mn-ea"/>
              </a:rPr>
              <a:t>),</a:t>
            </a:r>
            <a:r>
              <a:rPr lang="zh-CN" altLang="en-US" sz="2400" dirty="0" smtClean="0">
                <a:latin typeface="+mn-ea"/>
              </a:rPr>
              <a:t>消息推送</a:t>
            </a:r>
            <a:endParaRPr lang="zh-CN" altLang="en-US" sz="2400" dirty="0" smtClean="0">
              <a:latin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 dirty="0" smtClean="0">
                <a:latin typeface="+mn-ea"/>
              </a:rPr>
              <a:t>王韶辉</a:t>
            </a:r>
            <a:r>
              <a:rPr lang="zh-CN" altLang="en-US" sz="2400" dirty="0" smtClean="0">
                <a:latin typeface="+mn-ea"/>
              </a:rPr>
              <a:t>：</a:t>
            </a:r>
            <a:r>
              <a:rPr lang="zh-CN" altLang="en-US" sz="2400" dirty="0" smtClean="0">
                <a:solidFill>
                  <a:srgbClr val="040DBC"/>
                </a:solidFill>
                <a:latin typeface="+mn-ea"/>
              </a:rPr>
              <a:t>即时通讯</a:t>
            </a:r>
            <a:r>
              <a:rPr lang="en-US" altLang="zh-CN" sz="2400" dirty="0" smtClean="0">
                <a:latin typeface="+mn-ea"/>
              </a:rPr>
              <a:t>,</a:t>
            </a:r>
            <a:r>
              <a:rPr lang="zh-CN" altLang="en-US" sz="2400" dirty="0" smtClean="0">
                <a:solidFill>
                  <a:srgbClr val="040DBC"/>
                </a:solidFill>
                <a:latin typeface="+mn-ea"/>
              </a:rPr>
              <a:t>发布动态</a:t>
            </a:r>
            <a:r>
              <a:rPr lang="en-US" altLang="zh-CN" sz="2400" dirty="0" smtClean="0">
                <a:latin typeface="+mn-ea"/>
              </a:rPr>
              <a:t>,</a:t>
            </a:r>
            <a:r>
              <a:rPr lang="zh-CN" altLang="en-US" sz="2400" dirty="0" smtClean="0">
                <a:latin typeface="+mn-ea"/>
              </a:rPr>
              <a:t>登录注册</a:t>
            </a:r>
            <a:r>
              <a:rPr lang="en-US" altLang="zh-CN" sz="2400" dirty="0" smtClean="0">
                <a:latin typeface="+mn-ea"/>
              </a:rPr>
              <a:t>,</a:t>
            </a:r>
            <a:r>
              <a:rPr lang="zh-CN" altLang="en-US" sz="2400" dirty="0" smtClean="0">
                <a:latin typeface="+mn-ea"/>
              </a:rPr>
              <a:t>引导页，欢迎页</a:t>
            </a:r>
            <a:endParaRPr lang="zh-CN" altLang="en-US" sz="24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000120140530A99PPBG">
  <a:themeElements>
    <a:clrScheme name="自定义 550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3BB7A8"/>
      </a:accent1>
      <a:accent2>
        <a:srgbClr val="3BBF6D"/>
      </a:accent2>
      <a:accent3>
        <a:srgbClr val="8EC45C"/>
      </a:accent3>
      <a:accent4>
        <a:srgbClr val="A17FC3"/>
      </a:accent4>
      <a:accent5>
        <a:srgbClr val="CB6849"/>
      </a:accent5>
      <a:accent6>
        <a:srgbClr val="FFC000"/>
      </a:accent6>
      <a:hlink>
        <a:srgbClr val="00B0F0"/>
      </a:hlink>
      <a:folHlink>
        <a:srgbClr val="AFB2B4"/>
      </a:folHlink>
    </a:clrScheme>
    <a:fontScheme name="自定义 36">
      <a:majorFont>
        <a:latin typeface="Arial"/>
        <a:ea typeface="华文中宋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itchFamily="34" charset="0"/>
            <a:ea typeface="微软雅黑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A000120150407A05PPBG</Template>
  <TotalTime>0</TotalTime>
  <Words>2352</Words>
  <Application>WPS 演示</Application>
  <PresentationFormat>全屏显示(4:3)</PresentationFormat>
  <Paragraphs>458</Paragraphs>
  <Slides>68</Slides>
  <Notes>64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69" baseType="lpstr">
      <vt:lpstr>A000120140530A99PPBG</vt:lpstr>
      <vt:lpstr>轻松住小组</vt:lpstr>
      <vt:lpstr>一、项目概述</vt:lpstr>
      <vt:lpstr>一、项目概述</vt:lpstr>
      <vt:lpstr>一、项目概述</vt:lpstr>
      <vt:lpstr>一、项目概述</vt:lpstr>
      <vt:lpstr>一、项目概述</vt:lpstr>
      <vt:lpstr>一、项目概述</vt:lpstr>
      <vt:lpstr>一、项目概述</vt:lpstr>
      <vt:lpstr>一、项目概述</vt:lpstr>
      <vt:lpstr>张丰鸽</vt:lpstr>
      <vt:lpstr>二、个人展示----张丰鸽</vt:lpstr>
      <vt:lpstr>二、个人展示----张丰鸽</vt:lpstr>
      <vt:lpstr>二、个人展示----张丰鸽</vt:lpstr>
      <vt:lpstr>二、个人展示----张丰鸽</vt:lpstr>
      <vt:lpstr>二、个人展示----张丰鸽</vt:lpstr>
      <vt:lpstr>二、个人展示----张丰鸽</vt:lpstr>
      <vt:lpstr>二、个人展示----张丰鸽</vt:lpstr>
      <vt:lpstr>二、个人展示----张丰鸽</vt:lpstr>
      <vt:lpstr>二、个人展示----张丰鸽</vt:lpstr>
      <vt:lpstr>二、个人展示----张丰鸽</vt:lpstr>
      <vt:lpstr>黄鹏鸿</vt:lpstr>
      <vt:lpstr>二、个人展示----黄鹏鸿</vt:lpstr>
      <vt:lpstr>二、个人展示----黄鹏鸿</vt:lpstr>
      <vt:lpstr>二、个人展示----黄鹏鸿</vt:lpstr>
      <vt:lpstr>二、个人展示----黄鹏鸿</vt:lpstr>
      <vt:lpstr>二、个人展示----黄鹏鸿</vt:lpstr>
      <vt:lpstr>二、个人展示----黄鹏鸿</vt:lpstr>
      <vt:lpstr>二、个人展示----黄鹏鸿</vt:lpstr>
      <vt:lpstr>二、个人展示----黄鹏鸿</vt:lpstr>
      <vt:lpstr>二、个人展示----黄鹏鸿</vt:lpstr>
      <vt:lpstr>二、个人展示----黄鹏鸿</vt:lpstr>
      <vt:lpstr>二、个人展示----黄鹏鸿</vt:lpstr>
      <vt:lpstr>二、个人展示----黄鹏鸿</vt:lpstr>
      <vt:lpstr>二、个人展示----黄鹏鸿</vt:lpstr>
      <vt:lpstr>二、个人展示----黄鹏鸿</vt:lpstr>
      <vt:lpstr>二、个人展示----黄鹏鸿</vt:lpstr>
      <vt:lpstr>二、个人展示----黄鹏鸿</vt:lpstr>
      <vt:lpstr>二、个人展示----黄鹏鸿</vt:lpstr>
      <vt:lpstr>二、个人展示----黄鹏鸿</vt:lpstr>
      <vt:lpstr>二、个人展示----黄鹏鸿</vt:lpstr>
      <vt:lpstr>崔凯</vt:lpstr>
      <vt:lpstr>二、个人展示----崔凯</vt:lpstr>
      <vt:lpstr>二、个人展示----崔凯</vt:lpstr>
      <vt:lpstr>二、个人展示----崔凯</vt:lpstr>
      <vt:lpstr>二、个人展示----崔凯</vt:lpstr>
      <vt:lpstr>二、个人展示----崔凯</vt:lpstr>
      <vt:lpstr>二、个人展示----崔凯</vt:lpstr>
      <vt:lpstr>二、个人展示----崔凯</vt:lpstr>
      <vt:lpstr>二、个人展示----崔凯</vt:lpstr>
      <vt:lpstr>二、个人展示----崔凯</vt:lpstr>
      <vt:lpstr>二、个人展示----崔凯</vt:lpstr>
      <vt:lpstr>二、个人展示----崔凯</vt:lpstr>
      <vt:lpstr>二、个人展示----崔凯</vt:lpstr>
      <vt:lpstr>二、个人展示----崔凯</vt:lpstr>
      <vt:lpstr>二、个人展示----崔凯</vt:lpstr>
      <vt:lpstr>二、个人展示----崔凯</vt:lpstr>
      <vt:lpstr>二、个人展示----崔凯</vt:lpstr>
      <vt:lpstr>二、个人展示----崔凯</vt:lpstr>
      <vt:lpstr>二、个人展示----崔凯</vt:lpstr>
      <vt:lpstr>王韶辉</vt:lpstr>
      <vt:lpstr>二、个人展示----王韶辉</vt:lpstr>
      <vt:lpstr>二、个人展示----王韶辉</vt:lpstr>
      <vt:lpstr>二、个人展示----王韶辉</vt:lpstr>
      <vt:lpstr>二、个人展示----王韶辉</vt:lpstr>
      <vt:lpstr>二、个人展示----王韶辉</vt:lpstr>
      <vt:lpstr>二、个人展示----王韶辉</vt:lpstr>
      <vt:lpstr>二、个人展示----王韶辉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fdsa</dc:title>
  <dc:creator>admin</dc:creator>
  <cp:lastModifiedBy>zzia</cp:lastModifiedBy>
  <cp:revision>248</cp:revision>
  <dcterms:created xsi:type="dcterms:W3CDTF">2014-06-03T02:52:00Z</dcterms:created>
  <dcterms:modified xsi:type="dcterms:W3CDTF">2016-06-22T00:39:38Z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me">
    <vt:lpwstr>A000120150407A05PPBG.pptx</vt:lpwstr>
  </property>
  <property fmtid="{D5CDD505-2E9C-101B-9397-08002B2CF9AE}" pid="3" name="fileid">
    <vt:lpwstr>549286</vt:lpwstr>
  </property>
  <property fmtid="{D5CDD505-2E9C-101B-9397-08002B2CF9AE}" pid="4" name="KSOProductBuildVer">
    <vt:lpwstr>2052-10.1.0.5777</vt:lpwstr>
  </property>
</Properties>
</file>